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25"/>
  </p:notesMasterIdLst>
  <p:handoutMasterIdLst>
    <p:handoutMasterId r:id="rId26"/>
  </p:handoutMasterIdLst>
  <p:sldIdLst>
    <p:sldId id="256" r:id="rId6"/>
    <p:sldId id="910" r:id="rId7"/>
    <p:sldId id="911" r:id="rId8"/>
    <p:sldId id="913" r:id="rId9"/>
    <p:sldId id="914" r:id="rId10"/>
    <p:sldId id="912" r:id="rId11"/>
    <p:sldId id="915" r:id="rId12"/>
    <p:sldId id="924" r:id="rId13"/>
    <p:sldId id="916" r:id="rId14"/>
    <p:sldId id="925" r:id="rId15"/>
    <p:sldId id="919" r:id="rId16"/>
    <p:sldId id="920" r:id="rId17"/>
    <p:sldId id="926" r:id="rId18"/>
    <p:sldId id="928" r:id="rId19"/>
    <p:sldId id="931" r:id="rId20"/>
    <p:sldId id="929" r:id="rId21"/>
    <p:sldId id="923" r:id="rId22"/>
    <p:sldId id="930" r:id="rId23"/>
    <p:sldId id="921" r:id="rId24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verview" id="{2753549D-0661-3F48-A505-DB6436256D13}">
          <p14:sldIdLst>
            <p14:sldId id="256"/>
            <p14:sldId id="910"/>
            <p14:sldId id="911"/>
            <p14:sldId id="913"/>
            <p14:sldId id="914"/>
            <p14:sldId id="912"/>
            <p14:sldId id="915"/>
            <p14:sldId id="924"/>
            <p14:sldId id="916"/>
            <p14:sldId id="925"/>
            <p14:sldId id="919"/>
            <p14:sldId id="920"/>
            <p14:sldId id="926"/>
            <p14:sldId id="928"/>
            <p14:sldId id="931"/>
            <p14:sldId id="929"/>
            <p14:sldId id="923"/>
            <p14:sldId id="930"/>
            <p14:sldId id="92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8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E0EF520-5E74-F4B1-404E-CD83E001A1B7}" name="Tiago Quintino" initials="TQ" userId="S::Tiago.Quintino@ecmwf.int::b830ffbc-851f-4721-86a7-f0dbf5214089" providerId="AD"/>
  <p188:author id="{7AAD02FE-5B05-E7F7-96E3-A29BE2961938}" name="Iain Russell" initials="IR" userId="S::iain.russell@ecmwf.int::d4a58053-c6ba-479f-abd8-a5751a205d6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frameSlides="1"/>
  <p:clrMru>
    <a:srgbClr val="FFFF00"/>
    <a:srgbClr val="000000"/>
    <a:srgbClr val="6C8AAF"/>
    <a:srgbClr val="064E83"/>
    <a:srgbClr val="2E3F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E9FB87-589D-204C-979A-6156382BA956}" v="2" dt="2026-05-06T20:20:55.6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85"/>
    <p:restoredTop sz="94726"/>
  </p:normalViewPr>
  <p:slideViewPr>
    <p:cSldViewPr snapToGrid="0">
      <p:cViewPr varScale="1">
        <p:scale>
          <a:sx n="120" d="100"/>
          <a:sy n="120" d="100"/>
        </p:scale>
        <p:origin x="384" y="184"/>
      </p:cViewPr>
      <p:guideLst>
        <p:guide orient="horz" pos="2160"/>
        <p:guide pos="38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ain Russell" userId="d4a58053-c6ba-479f-abd8-a5751a205d68" providerId="ADAL" clId="{B2180F2D-3D2B-5321-9791-EA89BB7D362E}"/>
    <pc:docChg chg="modMainMaster">
      <pc:chgData name="Iain Russell" userId="d4a58053-c6ba-479f-abd8-a5751a205d68" providerId="ADAL" clId="{B2180F2D-3D2B-5321-9791-EA89BB7D362E}" dt="2026-05-05T07:23:03.287" v="7" actId="20577"/>
      <pc:docMkLst>
        <pc:docMk/>
      </pc:docMkLst>
      <pc:sldMasterChg chg="modSldLayout">
        <pc:chgData name="Iain Russell" userId="d4a58053-c6ba-479f-abd8-a5751a205d68" providerId="ADAL" clId="{B2180F2D-3D2B-5321-9791-EA89BB7D362E}" dt="2026-05-05T07:23:03.287" v="7" actId="20577"/>
        <pc:sldMasterMkLst>
          <pc:docMk/>
          <pc:sldMasterMk cId="0" sldId="2147483648"/>
        </pc:sldMasterMkLst>
        <pc:sldLayoutChg chg="modSp mod">
          <pc:chgData name="Iain Russell" userId="d4a58053-c6ba-479f-abd8-a5751a205d68" providerId="ADAL" clId="{B2180F2D-3D2B-5321-9791-EA89BB7D362E}" dt="2026-05-05T07:23:03.287" v="7" actId="20577"/>
          <pc:sldLayoutMkLst>
            <pc:docMk/>
            <pc:sldMasterMk cId="0" sldId="2147483648"/>
            <pc:sldLayoutMk cId="0" sldId="2147483649"/>
          </pc:sldLayoutMkLst>
          <pc:spChg chg="mod">
            <ac:chgData name="Iain Russell" userId="d4a58053-c6ba-479f-abd8-a5751a205d68" providerId="ADAL" clId="{B2180F2D-3D2B-5321-9791-EA89BB7D362E}" dt="2026-05-05T07:23:03.287" v="7" actId="20577"/>
            <ac:spMkLst>
              <pc:docMk/>
              <pc:sldMasterMk cId="0" sldId="2147483648"/>
              <pc:sldLayoutMk cId="0" sldId="2147483649"/>
              <ac:spMk id="11" creationId="{00000000-0000-0000-0000-000000000000}"/>
            </ac:spMkLst>
          </pc:spChg>
        </pc:sldLayoutChg>
      </pc:sldMasterChg>
    </pc:docChg>
  </pc:docChgLst>
  <pc:docChgLst>
    <pc:chgData name="James Varndell" userId="a4bcc7c5-728d-471d-a0b1-10d958c90990" providerId="ADAL" clId="{03284C5D-C6D6-55A6-BBD8-986E7D324BC2}"/>
    <pc:docChg chg="addSld delSld modSld modSection">
      <pc:chgData name="James Varndell" userId="a4bcc7c5-728d-471d-a0b1-10d958c90990" providerId="ADAL" clId="{03284C5D-C6D6-55A6-BBD8-986E7D324BC2}" dt="2026-05-06T20:20:55.620" v="34"/>
      <pc:docMkLst>
        <pc:docMk/>
      </pc:docMkLst>
      <pc:sldChg chg="add del">
        <pc:chgData name="James Varndell" userId="a4bcc7c5-728d-471d-a0b1-10d958c90990" providerId="ADAL" clId="{03284C5D-C6D6-55A6-BBD8-986E7D324BC2}" dt="2026-05-06T20:20:55.620" v="34"/>
        <pc:sldMkLst>
          <pc:docMk/>
          <pc:sldMk cId="0" sldId="256"/>
        </pc:sldMkLst>
      </pc:sldChg>
      <pc:sldChg chg="add del">
        <pc:chgData name="James Varndell" userId="a4bcc7c5-728d-471d-a0b1-10d958c90990" providerId="ADAL" clId="{03284C5D-C6D6-55A6-BBD8-986E7D324BC2}" dt="2026-05-06T20:20:55.620" v="34"/>
        <pc:sldMkLst>
          <pc:docMk/>
          <pc:sldMk cId="2149017464" sldId="910"/>
        </pc:sldMkLst>
      </pc:sldChg>
      <pc:sldChg chg="add del">
        <pc:chgData name="James Varndell" userId="a4bcc7c5-728d-471d-a0b1-10d958c90990" providerId="ADAL" clId="{03284C5D-C6D6-55A6-BBD8-986E7D324BC2}" dt="2026-05-06T20:20:55.620" v="34"/>
        <pc:sldMkLst>
          <pc:docMk/>
          <pc:sldMk cId="599504229" sldId="911"/>
        </pc:sldMkLst>
      </pc:sldChg>
      <pc:sldChg chg="add del">
        <pc:chgData name="James Varndell" userId="a4bcc7c5-728d-471d-a0b1-10d958c90990" providerId="ADAL" clId="{03284C5D-C6D6-55A6-BBD8-986E7D324BC2}" dt="2026-05-06T20:20:55.620" v="34"/>
        <pc:sldMkLst>
          <pc:docMk/>
          <pc:sldMk cId="2833195789" sldId="912"/>
        </pc:sldMkLst>
      </pc:sldChg>
      <pc:sldChg chg="add del">
        <pc:chgData name="James Varndell" userId="a4bcc7c5-728d-471d-a0b1-10d958c90990" providerId="ADAL" clId="{03284C5D-C6D6-55A6-BBD8-986E7D324BC2}" dt="2026-05-06T20:20:55.620" v="34"/>
        <pc:sldMkLst>
          <pc:docMk/>
          <pc:sldMk cId="1288460571" sldId="913"/>
        </pc:sldMkLst>
      </pc:sldChg>
      <pc:sldChg chg="add del">
        <pc:chgData name="James Varndell" userId="a4bcc7c5-728d-471d-a0b1-10d958c90990" providerId="ADAL" clId="{03284C5D-C6D6-55A6-BBD8-986E7D324BC2}" dt="2026-05-06T20:20:55.620" v="34"/>
        <pc:sldMkLst>
          <pc:docMk/>
          <pc:sldMk cId="3769171235" sldId="914"/>
        </pc:sldMkLst>
      </pc:sldChg>
      <pc:sldChg chg="add del">
        <pc:chgData name="James Varndell" userId="a4bcc7c5-728d-471d-a0b1-10d958c90990" providerId="ADAL" clId="{03284C5D-C6D6-55A6-BBD8-986E7D324BC2}" dt="2026-05-06T20:20:55.620" v="34"/>
        <pc:sldMkLst>
          <pc:docMk/>
          <pc:sldMk cId="3910346397" sldId="915"/>
        </pc:sldMkLst>
      </pc:sldChg>
      <pc:sldChg chg="add del">
        <pc:chgData name="James Varndell" userId="a4bcc7c5-728d-471d-a0b1-10d958c90990" providerId="ADAL" clId="{03284C5D-C6D6-55A6-BBD8-986E7D324BC2}" dt="2026-05-06T20:20:55.620" v="34"/>
        <pc:sldMkLst>
          <pc:docMk/>
          <pc:sldMk cId="3351324117" sldId="916"/>
        </pc:sldMkLst>
      </pc:sldChg>
      <pc:sldChg chg="del">
        <pc:chgData name="James Varndell" userId="a4bcc7c5-728d-471d-a0b1-10d958c90990" providerId="ADAL" clId="{03284C5D-C6D6-55A6-BBD8-986E7D324BC2}" dt="2026-05-06T20:20:54.322" v="21" actId="2696"/>
        <pc:sldMkLst>
          <pc:docMk/>
          <pc:sldMk cId="2678316097" sldId="917"/>
        </pc:sldMkLst>
      </pc:sldChg>
      <pc:sldChg chg="del">
        <pc:chgData name="James Varndell" userId="a4bcc7c5-728d-471d-a0b1-10d958c90990" providerId="ADAL" clId="{03284C5D-C6D6-55A6-BBD8-986E7D324BC2}" dt="2026-05-06T20:20:54.387" v="32" actId="2696"/>
        <pc:sldMkLst>
          <pc:docMk/>
          <pc:sldMk cId="3223675403" sldId="918"/>
        </pc:sldMkLst>
      </pc:sldChg>
      <pc:sldChg chg="add del">
        <pc:chgData name="James Varndell" userId="a4bcc7c5-728d-471d-a0b1-10d958c90990" providerId="ADAL" clId="{03284C5D-C6D6-55A6-BBD8-986E7D324BC2}" dt="2026-05-06T20:20:55.620" v="34"/>
        <pc:sldMkLst>
          <pc:docMk/>
          <pc:sldMk cId="2656775389" sldId="919"/>
        </pc:sldMkLst>
      </pc:sldChg>
      <pc:sldChg chg="add del">
        <pc:chgData name="James Varndell" userId="a4bcc7c5-728d-471d-a0b1-10d958c90990" providerId="ADAL" clId="{03284C5D-C6D6-55A6-BBD8-986E7D324BC2}" dt="2026-05-06T20:20:55.620" v="34"/>
        <pc:sldMkLst>
          <pc:docMk/>
          <pc:sldMk cId="671245709" sldId="920"/>
        </pc:sldMkLst>
      </pc:sldChg>
      <pc:sldChg chg="add del">
        <pc:chgData name="James Varndell" userId="a4bcc7c5-728d-471d-a0b1-10d958c90990" providerId="ADAL" clId="{03284C5D-C6D6-55A6-BBD8-986E7D324BC2}" dt="2026-05-06T20:20:55.620" v="34"/>
        <pc:sldMkLst>
          <pc:docMk/>
          <pc:sldMk cId="967702294" sldId="921"/>
        </pc:sldMkLst>
      </pc:sldChg>
      <pc:sldChg chg="add del">
        <pc:chgData name="James Varndell" userId="a4bcc7c5-728d-471d-a0b1-10d958c90990" providerId="ADAL" clId="{03284C5D-C6D6-55A6-BBD8-986E7D324BC2}" dt="2026-05-06T20:20:55.620" v="34"/>
        <pc:sldMkLst>
          <pc:docMk/>
          <pc:sldMk cId="576470277" sldId="923"/>
        </pc:sldMkLst>
      </pc:sldChg>
      <pc:sldChg chg="add del">
        <pc:chgData name="James Varndell" userId="a4bcc7c5-728d-471d-a0b1-10d958c90990" providerId="ADAL" clId="{03284C5D-C6D6-55A6-BBD8-986E7D324BC2}" dt="2026-05-06T20:20:50.640" v="1" actId="2696"/>
        <pc:sldMkLst>
          <pc:docMk/>
          <pc:sldMk cId="0" sldId="924"/>
        </pc:sldMkLst>
      </pc:sldChg>
      <pc:sldChg chg="add">
        <pc:chgData name="James Varndell" userId="a4bcc7c5-728d-471d-a0b1-10d958c90990" providerId="ADAL" clId="{03284C5D-C6D6-55A6-BBD8-986E7D324BC2}" dt="2026-05-06T20:20:55.620" v="34"/>
        <pc:sldMkLst>
          <pc:docMk/>
          <pc:sldMk cId="4175208248" sldId="924"/>
        </pc:sldMkLst>
      </pc:sldChg>
      <pc:sldChg chg="add del">
        <pc:chgData name="James Varndell" userId="a4bcc7c5-728d-471d-a0b1-10d958c90990" providerId="ADAL" clId="{03284C5D-C6D6-55A6-BBD8-986E7D324BC2}" dt="2026-05-06T20:20:50.665" v="2" actId="2696"/>
        <pc:sldMkLst>
          <pc:docMk/>
          <pc:sldMk cId="2196804582" sldId="925"/>
        </pc:sldMkLst>
      </pc:sldChg>
      <pc:sldChg chg="add">
        <pc:chgData name="James Varndell" userId="a4bcc7c5-728d-471d-a0b1-10d958c90990" providerId="ADAL" clId="{03284C5D-C6D6-55A6-BBD8-986E7D324BC2}" dt="2026-05-06T20:20:55.620" v="34"/>
        <pc:sldMkLst>
          <pc:docMk/>
          <pc:sldMk cId="3990746621" sldId="925"/>
        </pc:sldMkLst>
      </pc:sldChg>
      <pc:sldChg chg="add del">
        <pc:chgData name="James Varndell" userId="a4bcc7c5-728d-471d-a0b1-10d958c90990" providerId="ADAL" clId="{03284C5D-C6D6-55A6-BBD8-986E7D324BC2}" dt="2026-05-06T20:20:50.678" v="3" actId="2696"/>
        <pc:sldMkLst>
          <pc:docMk/>
          <pc:sldMk cId="105805740" sldId="926"/>
        </pc:sldMkLst>
      </pc:sldChg>
      <pc:sldChg chg="add">
        <pc:chgData name="James Varndell" userId="a4bcc7c5-728d-471d-a0b1-10d958c90990" providerId="ADAL" clId="{03284C5D-C6D6-55A6-BBD8-986E7D324BC2}" dt="2026-05-06T20:20:55.620" v="34"/>
        <pc:sldMkLst>
          <pc:docMk/>
          <pc:sldMk cId="757067487" sldId="926"/>
        </pc:sldMkLst>
      </pc:sldChg>
      <pc:sldChg chg="add del">
        <pc:chgData name="James Varndell" userId="a4bcc7c5-728d-471d-a0b1-10d958c90990" providerId="ADAL" clId="{03284C5D-C6D6-55A6-BBD8-986E7D324BC2}" dt="2026-05-06T20:20:50.707" v="4" actId="2696"/>
        <pc:sldMkLst>
          <pc:docMk/>
          <pc:sldMk cId="2241779353" sldId="927"/>
        </pc:sldMkLst>
      </pc:sldChg>
      <pc:sldChg chg="add">
        <pc:chgData name="James Varndell" userId="a4bcc7c5-728d-471d-a0b1-10d958c90990" providerId="ADAL" clId="{03284C5D-C6D6-55A6-BBD8-986E7D324BC2}" dt="2026-05-06T20:20:55.620" v="34"/>
        <pc:sldMkLst>
          <pc:docMk/>
          <pc:sldMk cId="1989072067" sldId="928"/>
        </pc:sldMkLst>
      </pc:sldChg>
      <pc:sldChg chg="add del">
        <pc:chgData name="James Varndell" userId="a4bcc7c5-728d-471d-a0b1-10d958c90990" providerId="ADAL" clId="{03284C5D-C6D6-55A6-BBD8-986E7D324BC2}" dt="2026-05-06T20:20:50.730" v="5" actId="2696"/>
        <pc:sldMkLst>
          <pc:docMk/>
          <pc:sldMk cId="3127545823" sldId="928"/>
        </pc:sldMkLst>
      </pc:sldChg>
      <pc:sldChg chg="add del">
        <pc:chgData name="James Varndell" userId="a4bcc7c5-728d-471d-a0b1-10d958c90990" providerId="ADAL" clId="{03284C5D-C6D6-55A6-BBD8-986E7D324BC2}" dt="2026-05-06T20:20:50.742" v="6" actId="2696"/>
        <pc:sldMkLst>
          <pc:docMk/>
          <pc:sldMk cId="77543919" sldId="929"/>
        </pc:sldMkLst>
      </pc:sldChg>
      <pc:sldChg chg="add">
        <pc:chgData name="James Varndell" userId="a4bcc7c5-728d-471d-a0b1-10d958c90990" providerId="ADAL" clId="{03284C5D-C6D6-55A6-BBD8-986E7D324BC2}" dt="2026-05-06T20:20:55.620" v="34"/>
        <pc:sldMkLst>
          <pc:docMk/>
          <pc:sldMk cId="1111623434" sldId="929"/>
        </pc:sldMkLst>
      </pc:sldChg>
      <pc:sldChg chg="add del">
        <pc:chgData name="James Varndell" userId="a4bcc7c5-728d-471d-a0b1-10d958c90990" providerId="ADAL" clId="{03284C5D-C6D6-55A6-BBD8-986E7D324BC2}" dt="2026-05-06T20:20:50.750" v="7" actId="2696"/>
        <pc:sldMkLst>
          <pc:docMk/>
          <pc:sldMk cId="2922073632" sldId="930"/>
        </pc:sldMkLst>
      </pc:sldChg>
      <pc:sldChg chg="add">
        <pc:chgData name="James Varndell" userId="a4bcc7c5-728d-471d-a0b1-10d958c90990" providerId="ADAL" clId="{03284C5D-C6D6-55A6-BBD8-986E7D324BC2}" dt="2026-05-06T20:20:55.620" v="34"/>
        <pc:sldMkLst>
          <pc:docMk/>
          <pc:sldMk cId="3265312655" sldId="930"/>
        </pc:sldMkLst>
      </pc:sldChg>
      <pc:sldChg chg="add">
        <pc:chgData name="James Varndell" userId="a4bcc7c5-728d-471d-a0b1-10d958c90990" providerId="ADAL" clId="{03284C5D-C6D6-55A6-BBD8-986E7D324BC2}" dt="2026-05-06T20:20:55.620" v="34"/>
        <pc:sldMkLst>
          <pc:docMk/>
          <pc:sldMk cId="3583845790" sldId="931"/>
        </pc:sldMkLst>
      </pc:sldChg>
      <pc:sldChg chg="add del">
        <pc:chgData name="James Varndell" userId="a4bcc7c5-728d-471d-a0b1-10d958c90990" providerId="ADAL" clId="{03284C5D-C6D6-55A6-BBD8-986E7D324BC2}" dt="2026-05-06T20:20:50.757" v="8" actId="2696"/>
        <pc:sldMkLst>
          <pc:docMk/>
          <pc:sldMk cId="4175208248" sldId="931"/>
        </pc:sldMkLst>
      </pc:sldChg>
      <pc:sldChg chg="add del">
        <pc:chgData name="James Varndell" userId="a4bcc7c5-728d-471d-a0b1-10d958c90990" providerId="ADAL" clId="{03284C5D-C6D6-55A6-BBD8-986E7D324BC2}" dt="2026-05-06T20:20:50.766" v="9" actId="2696"/>
        <pc:sldMkLst>
          <pc:docMk/>
          <pc:sldMk cId="401791797" sldId="932"/>
        </pc:sldMkLst>
      </pc:sldChg>
      <pc:sldChg chg="add del">
        <pc:chgData name="James Varndell" userId="a4bcc7c5-728d-471d-a0b1-10d958c90990" providerId="ADAL" clId="{03284C5D-C6D6-55A6-BBD8-986E7D324BC2}" dt="2026-05-06T20:20:50.773" v="10" actId="2696"/>
        <pc:sldMkLst>
          <pc:docMk/>
          <pc:sldMk cId="3990746621" sldId="933"/>
        </pc:sldMkLst>
      </pc:sldChg>
      <pc:sldChg chg="add del">
        <pc:chgData name="James Varndell" userId="a4bcc7c5-728d-471d-a0b1-10d958c90990" providerId="ADAL" clId="{03284C5D-C6D6-55A6-BBD8-986E7D324BC2}" dt="2026-05-06T20:20:50.780" v="11" actId="2696"/>
        <pc:sldMkLst>
          <pc:docMk/>
          <pc:sldMk cId="127377496" sldId="934"/>
        </pc:sldMkLst>
      </pc:sldChg>
      <pc:sldChg chg="add del">
        <pc:chgData name="James Varndell" userId="a4bcc7c5-728d-471d-a0b1-10d958c90990" providerId="ADAL" clId="{03284C5D-C6D6-55A6-BBD8-986E7D324BC2}" dt="2026-05-06T20:20:50.786" v="12" actId="2696"/>
        <pc:sldMkLst>
          <pc:docMk/>
          <pc:sldMk cId="4045912411" sldId="935"/>
        </pc:sldMkLst>
      </pc:sldChg>
      <pc:sldChg chg="add del">
        <pc:chgData name="James Varndell" userId="a4bcc7c5-728d-471d-a0b1-10d958c90990" providerId="ADAL" clId="{03284C5D-C6D6-55A6-BBD8-986E7D324BC2}" dt="2026-05-06T20:20:50.794" v="13" actId="2696"/>
        <pc:sldMkLst>
          <pc:docMk/>
          <pc:sldMk cId="757067487" sldId="936"/>
        </pc:sldMkLst>
      </pc:sldChg>
      <pc:sldChg chg="add del">
        <pc:chgData name="James Varndell" userId="a4bcc7c5-728d-471d-a0b1-10d958c90990" providerId="ADAL" clId="{03284C5D-C6D6-55A6-BBD8-986E7D324BC2}" dt="2026-05-06T20:20:50.800" v="14" actId="2696"/>
        <pc:sldMkLst>
          <pc:docMk/>
          <pc:sldMk cId="1989072067" sldId="937"/>
        </pc:sldMkLst>
      </pc:sldChg>
      <pc:sldChg chg="add del">
        <pc:chgData name="James Varndell" userId="a4bcc7c5-728d-471d-a0b1-10d958c90990" providerId="ADAL" clId="{03284C5D-C6D6-55A6-BBD8-986E7D324BC2}" dt="2026-05-06T20:20:50.807" v="15" actId="2696"/>
        <pc:sldMkLst>
          <pc:docMk/>
          <pc:sldMk cId="3583845790" sldId="938"/>
        </pc:sldMkLst>
      </pc:sldChg>
      <pc:sldChg chg="add del">
        <pc:chgData name="James Varndell" userId="a4bcc7c5-728d-471d-a0b1-10d958c90990" providerId="ADAL" clId="{03284C5D-C6D6-55A6-BBD8-986E7D324BC2}" dt="2026-05-06T20:20:50.814" v="16" actId="2696"/>
        <pc:sldMkLst>
          <pc:docMk/>
          <pc:sldMk cId="1111623434" sldId="939"/>
        </pc:sldMkLst>
      </pc:sldChg>
      <pc:sldChg chg="add del">
        <pc:chgData name="James Varndell" userId="a4bcc7c5-728d-471d-a0b1-10d958c90990" providerId="ADAL" clId="{03284C5D-C6D6-55A6-BBD8-986E7D324BC2}" dt="2026-05-06T20:20:50.819" v="17" actId="2696"/>
        <pc:sldMkLst>
          <pc:docMk/>
          <pc:sldMk cId="2691609549" sldId="940"/>
        </pc:sldMkLst>
      </pc:sldChg>
      <pc:sldChg chg="add del">
        <pc:chgData name="James Varndell" userId="a4bcc7c5-728d-471d-a0b1-10d958c90990" providerId="ADAL" clId="{03284C5D-C6D6-55A6-BBD8-986E7D324BC2}" dt="2026-05-06T20:20:50.825" v="18" actId="2696"/>
        <pc:sldMkLst>
          <pc:docMk/>
          <pc:sldMk cId="3265312655" sldId="941"/>
        </pc:sldMkLst>
      </pc:sldChg>
      <pc:sldChg chg="add del">
        <pc:chgData name="James Varndell" userId="a4bcc7c5-728d-471d-a0b1-10d958c90990" providerId="ADAL" clId="{03284C5D-C6D6-55A6-BBD8-986E7D324BC2}" dt="2026-05-06T20:20:50.830" v="19" actId="2696"/>
        <pc:sldMkLst>
          <pc:docMk/>
          <pc:sldMk cId="2476610701" sldId="94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7351A7-8A0E-BC4A-B507-BC9FBEDEB94D}" type="datetime1">
              <a:rPr lang="en-US" smtClean="0"/>
              <a:pPr/>
              <a:t>5/6/26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FFE683-3A33-1F4A-90D8-528147015F1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2195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0BA50B-6875-0F43-A70A-41BA2A188017}" type="datetime1">
              <a:rPr lang="en-US" smtClean="0"/>
              <a:pPr/>
              <a:t>5/6/26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3270C-FB42-C54A-AC71-B4EEB4FA7F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96709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7781C-D161-DB4C-46B2-AA48B42E1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B88358-98BA-6AD7-97AD-65FF8AD77C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0D462F-1D2A-887B-173C-16F11230E9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Most dependencies are optional, so you don’t have to install them unless you need them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BB9939-17B6-8BC0-120F-1D33C699C2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7392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2753-85DE-8F3D-0CC4-E9FBF61F8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21787D-AF76-3023-645F-EB03AC7197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F3153E-825E-1D0C-643F-0468A44846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Most dependencies are optional, so you don’t have to install them unless you need them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F9BDCE-5EBE-D2E1-8B59-F2233AF690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6506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BF83C-9BDF-1F16-C8CA-DD6C19520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FEE6BF-420F-1CBA-7C4D-21EF6A3734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AD2FFA-5C22-C8C1-5A43-EA551C4A6A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Most dependencies are optional, so you don’t have to install them unless you need them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08FDF8-70BA-BB02-E0C0-832D8F84FD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6474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77387-4E83-E23D-B8E1-4BD016F9F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83468B-2DF5-0BE8-948A-D527BB8F79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2A85EA-9634-1951-7300-67E8C9617C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Most dependencies are optional, so you don’t have to install them unless you need them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16173D-4F80-3835-2CD1-60F5F77E1A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0600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12F08-97C4-0FF1-07FA-5502FB1C6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E0018A-67D1-4CC3-6F1C-38EE5432D8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EB09FD-5BA6-AF6C-CCB2-4BBDF8513E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Most dependencies are optional, so you don’t have to install them unless you need them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26816E-5C2E-2F56-8CBE-6531147A89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7047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6A5BE-813A-EF0B-E205-ECD2664C8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687A7E-566F-27F5-0DF6-4B2D29B356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F086B5-50DC-2B81-A736-E4CC355137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Most dependencies are optional, so you don’t have to install them unless you need them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56F0B6-9154-CBF2-0AB5-0A64A7554E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6774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53143-E111-8FA1-C459-D12B7E49C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B664BB-71C5-8C79-F805-C571AED3E2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BE5114-9461-AA1D-BCC2-C1DA773D4E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Most dependencies are optional, so you don’t have to install them unless you need them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54BE2E-9B5E-DC1D-A9FE-805C0D1551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936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E51F0-EBBC-4911-F564-EE5D311A5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69AF72-7430-6ABC-5806-A1EC0B9A71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F90C65-CE0D-B463-2F37-21508DB912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Most dependencies are optional, so you don’t have to install them unless you need them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942D08-C461-0FD2-31EE-9178EC4A43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7589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45A200-B709-660F-7768-6241EC3A7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91065A-1D24-4179-6BCD-0E60865DC8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40F3FF-9E97-2DBE-C7B5-DFC20EB2BC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Most dependencies are optional, so you don’t have to install them unless you need them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6BB93F-794D-39CA-42EE-587767EF66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8868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51F7D1-0BB2-EC1A-1E5C-84241E6EB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9593DF-9DB9-4DE0-35CD-1AAF45DB52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2149D0-3FB5-C57D-73D2-6F921E32EE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F2ED02-2755-F262-F347-9863CE1A6E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130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F116E-A126-8E74-215E-FC7621C55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72C2D0-BAC9-9641-22AC-B0C8ED6437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AE9495-3AD8-FA1A-5F1C-DE8208178D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Most dependencies are optional, so you don’t have to install them unless you need them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1B6FD8-2654-4670-BE1B-94AED07F57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243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C8AB8E-C2DD-5DF8-BE0E-804D27456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8FC545-0B35-F3EF-76E2-8DFB21179E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31379C-C142-23CA-30D9-1FCE98742F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Most dependencies are optional, so you don’t have to install them unless you need them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06AA9F-28DD-49A8-77A3-5080DD0824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414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9FEC59-2DC9-56D3-5F81-E16B17B33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429BB3-5B65-BDF1-4644-0A7CCF8899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7C599E-F6F3-2761-A517-A1CB4F0FD9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Most dependencies are optional, so you don’t have to install them unless you need them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F59566-1264-2E99-D394-5A71DE6E35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315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9B6823-81D7-E435-BE0E-5C987F0A6D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C6C1F1-7BF0-8F17-2BF6-E70ECEB053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630315-E405-91F0-7996-F8CD23B77F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Most dependencies are optional, so you don’t have to install them unless you need them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24E642-967E-AC2B-BA9E-518976662F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4885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245077-5C1B-D59C-4119-B18ABE8B7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9C7B66-64A4-3739-888E-FD28FD6ED0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675193-8B3A-F3CC-578D-2608DAAC93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Most dependencies are optional, so you don’t have to install them unless you need them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F01184-F667-C4B1-E671-D508FD07F3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7737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824AB-FDEC-2F0E-B174-BB3A8B4FA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74917B-3A43-53EB-0B4F-2AFCD5DF53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29EB57-2F9F-B3F0-CFF6-4EF62A4E7A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Most dependencies are optional, so you don’t have to install them unless you need them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B04D02-FE5A-215A-B181-6A68728B08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532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74B61-3809-E8D9-DBC4-45B293879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C5B9A7-E1DB-8EC5-71D2-DF48515AC1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5C273F-9A10-DDBD-38F6-D9C9EEE39C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Most dependencies are optional, so you don’t have to install them unless you need them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F9F05A-0F0C-A4D1-8EBE-E249077B1D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6887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82D06-8996-0CEC-2A73-CFB9C322E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448C2A-6C4F-5162-E6CA-4E7D02C9D4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EF181C-C998-828F-5B4E-D436ACBB1F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Most dependencies are optional, so you don’t have to install them unless you need them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F844F1-B5F5-58C6-AA21-0243E8C4AD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309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 txBox="1">
            <a:spLocks/>
          </p:cNvSpPr>
          <p:nvPr userDrawn="1"/>
        </p:nvSpPr>
        <p:spPr>
          <a:xfrm>
            <a:off x="8076534" y="5984875"/>
            <a:ext cx="1953066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64E8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ECMWF May 07 2026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60000" y="1294198"/>
            <a:ext cx="7869600" cy="519800"/>
          </a:xfrm>
          <a:prstGeom prst="rect">
            <a:avLst/>
          </a:prstGeom>
        </p:spPr>
        <p:txBody>
          <a:bodyPr vert="horz" lIns="0" tIns="0" rIns="0" bIns="0" anchor="b" anchorCtr="0">
            <a:spAutoFit/>
          </a:bodyPr>
          <a:lstStyle>
            <a:lvl1pPr marL="0" indent="0">
              <a:lnSpc>
                <a:spcPts val="4000"/>
              </a:lnSpc>
              <a:spcBef>
                <a:spcPts val="0"/>
              </a:spcBef>
              <a:buNone/>
              <a:defRPr sz="3600" b="1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Title of Presentation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2160000" y="1980000"/>
            <a:ext cx="7869600" cy="382156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24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Subtitle of Presentation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60000" y="2700001"/>
            <a:ext cx="7869600" cy="30777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Author’s Name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2160000" y="3121224"/>
            <a:ext cx="7869600" cy="254771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Author’s Address</a:t>
            </a:r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2160000" y="3429000"/>
            <a:ext cx="7869600" cy="228268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 err="1"/>
              <a:t>email@ddress</a:t>
            </a:r>
            <a:endParaRPr lang="en-GB"/>
          </a:p>
        </p:txBody>
      </p:sp>
      <p:pic>
        <p:nvPicPr>
          <p:cNvPr id="10" name="Picture 9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0" y="5984875"/>
            <a:ext cx="2135591" cy="3669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160000" y="360000"/>
            <a:ext cx="786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2159999" y="936000"/>
            <a:ext cx="7869601" cy="498600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30000" indent="-270000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90000" indent="-270000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50000" indent="-270000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10000" indent="-270000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6B3B0B0F-E794-1244-9699-107C60B9C2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502372" y="6308255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1" y="6293597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de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240000" y="360000"/>
            <a:ext cx="570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3240000" y="936000"/>
            <a:ext cx="5709600" cy="498600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30000" indent="-270000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90000" indent="-270000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50000" indent="-270000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10000" indent="-270000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05F19C50-BC3B-5841-9AFF-3A0443B66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Date Placeholder 10"/>
          <p:cNvSpPr txBox="1">
            <a:spLocks/>
          </p:cNvSpPr>
          <p:nvPr userDrawn="1"/>
        </p:nvSpPr>
        <p:spPr>
          <a:xfrm>
            <a:off x="8564419" y="6308255"/>
            <a:ext cx="1465181" cy="23065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October 29, 2014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4582373" y="6308255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40001" y="6293597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narrow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080000" y="360000"/>
            <a:ext cx="1002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1080000" y="936000"/>
            <a:ext cx="10029600" cy="498600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30000" indent="-270000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90000" indent="-270000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50000" indent="-270000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10000" indent="-270000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E4AB80EA-DB86-D849-B86F-15DAF31F04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Date Placeholder 10"/>
          <p:cNvSpPr txBox="1">
            <a:spLocks/>
          </p:cNvSpPr>
          <p:nvPr userDrawn="1"/>
        </p:nvSpPr>
        <p:spPr>
          <a:xfrm>
            <a:off x="8564419" y="6308255"/>
            <a:ext cx="1465181" cy="23065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October 29, 2014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422372" y="6308255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000" y="6308254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werPoint_strip2.png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8288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</p:sldLayoutIdLst>
  <p:hf hdr="0" dt="0"/>
  <p:txStyles>
    <p:titleStyle>
      <a:lvl1pPr algn="l" defTabSz="457200" rtl="0" eaLnBrk="1" latinLnBrk="0" hangingPunct="1">
        <a:lnSpc>
          <a:spcPts val="28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bg1"/>
        </a:buClr>
        <a:buFont typeface="Arial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bg1"/>
        </a:buClr>
        <a:buFont typeface="Arial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bg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bg1"/>
        </a:buClr>
        <a:buFont typeface="Arial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bg1"/>
        </a:buClr>
        <a:buFont typeface="Arial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2158025" y="2985780"/>
            <a:ext cx="7869600" cy="523220"/>
          </a:xfrm>
        </p:spPr>
        <p:txBody>
          <a:bodyPr/>
          <a:lstStyle/>
          <a:p>
            <a:r>
              <a:rPr lang="en-US" dirty="0">
                <a:latin typeface="Nunito" pitchFamily="2" charset="77"/>
              </a:rPr>
              <a:t>An Introduction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158025" y="3563632"/>
            <a:ext cx="7869600" cy="765594"/>
          </a:xfrm>
        </p:spPr>
        <p:txBody>
          <a:bodyPr/>
          <a:lstStyle/>
          <a:p>
            <a:r>
              <a:rPr lang="en-US" dirty="0">
                <a:latin typeface="Nunito" pitchFamily="2" charset="77"/>
                <a:ea typeface="Roboto"/>
                <a:cs typeface="Roboto"/>
              </a:rPr>
              <a:t>earthkit 1.0 training session</a:t>
            </a:r>
          </a:p>
          <a:p>
            <a:r>
              <a:rPr lang="en-US" dirty="0">
                <a:latin typeface="Nunito" pitchFamily="2" charset="77"/>
              </a:rPr>
              <a:t> 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4991BAB-FA8B-58B4-0126-4C26D4EE65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158025" y="1165334"/>
            <a:ext cx="3771900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EB44F-4575-552E-AD77-3D9804D72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F7E9DA-2EDD-3C6E-2BE1-83EC4D97B5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1E0179-FC4D-8473-3F38-E6F7D8727E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EA0B3F6-41D4-D849-DE2B-A96593C2B8B5}"/>
              </a:ext>
            </a:extLst>
          </p:cNvPr>
          <p:cNvSpPr txBox="1">
            <a:spLocks/>
          </p:cNvSpPr>
          <p:nvPr/>
        </p:nvSpPr>
        <p:spPr>
          <a:xfrm>
            <a:off x="836610" y="333745"/>
            <a:ext cx="10515600" cy="720260"/>
          </a:xfrm>
          <a:prstGeom prst="rect">
            <a:avLst/>
          </a:prstGeom>
        </p:spPr>
        <p:txBody>
          <a:bodyPr lIns="0" tIns="0" rIns="0" bIns="0"/>
          <a:lstStyle>
            <a:lvl1pPr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400" kern="1200">
                <a:solidFill>
                  <a:srgbClr val="064E83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b="1" dirty="0">
                <a:latin typeface="Nunito" pitchFamily="2" charset="77"/>
              </a:rPr>
              <a:t>Domains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EB7244-43CD-BE88-512C-9490C4B1C79B}"/>
              </a:ext>
            </a:extLst>
          </p:cNvPr>
          <p:cNvSpPr txBox="1"/>
          <p:nvPr/>
        </p:nvSpPr>
        <p:spPr>
          <a:xfrm>
            <a:off x="5798049" y="2021725"/>
            <a:ext cx="572786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Nunito" pitchFamily="2" charset="77"/>
              </a:rPr>
              <a:t>There are almost </a:t>
            </a:r>
            <a:r>
              <a:rPr lang="en-GB" sz="2800" b="1" dirty="0">
                <a:latin typeface="Nunito" pitchFamily="2" charset="77"/>
              </a:rPr>
              <a:t>200 built-in </a:t>
            </a:r>
            <a:r>
              <a:rPr lang="en-GB" sz="2800" dirty="0">
                <a:latin typeface="Nunito" pitchFamily="2" charset="77"/>
              </a:rPr>
              <a:t>domains (mostly named countries and continents) with </a:t>
            </a:r>
            <a:r>
              <a:rPr lang="en-GB" sz="2800" b="1" dirty="0">
                <a:latin typeface="Nunito" pitchFamily="2" charset="77"/>
              </a:rPr>
              <a:t>optimised map projections</a:t>
            </a:r>
            <a:r>
              <a:rPr lang="en-GB" sz="2800" dirty="0">
                <a:latin typeface="Nunito" pitchFamily="2" charset="77"/>
              </a:rPr>
              <a:t>.</a:t>
            </a:r>
          </a:p>
          <a:p>
            <a:endParaRPr lang="en-GB" sz="2800" dirty="0">
              <a:latin typeface="Nunito" pitchFamily="2" charset="77"/>
            </a:endParaRPr>
          </a:p>
          <a:p>
            <a:r>
              <a:rPr lang="en-GB" sz="2800" dirty="0">
                <a:latin typeface="Nunito" pitchFamily="2" charset="77"/>
              </a:rPr>
              <a:t>You can also easily pass your own </a:t>
            </a:r>
            <a:r>
              <a:rPr lang="en-GB" sz="2800" b="1" dirty="0">
                <a:latin typeface="Nunito" pitchFamily="2" charset="77"/>
              </a:rPr>
              <a:t>custom domains</a:t>
            </a:r>
            <a:r>
              <a:rPr lang="en-GB" sz="2800" dirty="0">
                <a:latin typeface="Nunito" pitchFamily="2" charset="77"/>
              </a:rPr>
              <a:t>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C3CBD92-395C-380B-A018-53CA818D23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656" y="1089837"/>
            <a:ext cx="4101546" cy="4678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746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1A84A-4A3F-9A1A-05B1-B824CC8F4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817B0B-FBB2-40B0-2D6D-8805767693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DC8908-66D6-0885-D968-BA9D5A19BF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AB207D4-4963-9038-D738-981F307131A5}"/>
              </a:ext>
            </a:extLst>
          </p:cNvPr>
          <p:cNvSpPr txBox="1">
            <a:spLocks/>
          </p:cNvSpPr>
          <p:nvPr/>
        </p:nvSpPr>
        <p:spPr>
          <a:xfrm>
            <a:off x="836610" y="333745"/>
            <a:ext cx="10515600" cy="720260"/>
          </a:xfrm>
          <a:prstGeom prst="rect">
            <a:avLst/>
          </a:prstGeom>
        </p:spPr>
        <p:txBody>
          <a:bodyPr lIns="0" tIns="0" rIns="0" bIns="0"/>
          <a:lstStyle>
            <a:lvl1pPr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400" kern="1200">
                <a:solidFill>
                  <a:srgbClr val="064E83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dirty="0">
                <a:latin typeface="Nunito" pitchFamily="2" charset="77"/>
              </a:rPr>
              <a:t>Styles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21EA23-13FC-9E03-F5BA-DF1A74A6DFF3}"/>
              </a:ext>
            </a:extLst>
          </p:cNvPr>
          <p:cNvSpPr txBox="1"/>
          <p:nvPr/>
        </p:nvSpPr>
        <p:spPr>
          <a:xfrm>
            <a:off x="5381349" y="963686"/>
            <a:ext cx="615747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Nunito" pitchFamily="2" charset="77"/>
              </a:rPr>
              <a:t>Style</a:t>
            </a:r>
            <a:r>
              <a:rPr lang="en-GB" sz="2800" dirty="0">
                <a:latin typeface="Nunito" pitchFamily="2" charset="77"/>
              </a:rPr>
              <a:t>s define </a:t>
            </a:r>
            <a:r>
              <a:rPr lang="en-GB" sz="2800" b="1" dirty="0">
                <a:latin typeface="Nunito" pitchFamily="2" charset="77"/>
              </a:rPr>
              <a:t>how</a:t>
            </a:r>
            <a:r>
              <a:rPr lang="en-GB" sz="2800" dirty="0">
                <a:latin typeface="Nunito" pitchFamily="2" charset="77"/>
              </a:rPr>
              <a:t> your data is visualised.</a:t>
            </a:r>
          </a:p>
          <a:p>
            <a:endParaRPr lang="en-GB" sz="2800" dirty="0">
              <a:latin typeface="Nunito" pitchFamily="2" charset="77"/>
            </a:endParaRPr>
          </a:p>
          <a:p>
            <a:r>
              <a:rPr lang="en-GB" sz="2800" dirty="0">
                <a:latin typeface="Nunito" pitchFamily="2" charset="77"/>
              </a:rPr>
              <a:t>Mostly accept standard </a:t>
            </a:r>
            <a:r>
              <a:rPr lang="en-GB" sz="2800" b="1" dirty="0">
                <a:latin typeface="Nunito" pitchFamily="2" charset="77"/>
              </a:rPr>
              <a:t>matplotlib</a:t>
            </a:r>
            <a:r>
              <a:rPr lang="en-GB" sz="2800" dirty="0">
                <a:latin typeface="Nunito" pitchFamily="2" charset="77"/>
              </a:rPr>
              <a:t> arguments and can include </a:t>
            </a:r>
            <a:r>
              <a:rPr lang="en-GB" sz="2800" b="1" dirty="0">
                <a:latin typeface="Nunito" pitchFamily="2" charset="77"/>
              </a:rPr>
              <a:t>units</a:t>
            </a:r>
            <a:r>
              <a:rPr lang="en-GB" sz="2800" dirty="0">
                <a:latin typeface="Nunito" pitchFamily="2" charset="77"/>
              </a:rPr>
              <a:t>.</a:t>
            </a:r>
          </a:p>
          <a:p>
            <a:endParaRPr lang="en-GB" sz="2800" b="1" dirty="0">
              <a:latin typeface="Nunito" pitchFamily="2" charset="77"/>
            </a:endParaRPr>
          </a:p>
          <a:p>
            <a:r>
              <a:rPr lang="en-GB" sz="2800" dirty="0">
                <a:latin typeface="Nunito" pitchFamily="2" charset="77"/>
              </a:rPr>
              <a:t>Easily </a:t>
            </a:r>
            <a:r>
              <a:rPr lang="en-GB" sz="2800" b="1" dirty="0">
                <a:latin typeface="Nunito" pitchFamily="2" charset="77"/>
              </a:rPr>
              <a:t>reusable</a:t>
            </a:r>
            <a:r>
              <a:rPr lang="en-GB" sz="2800" dirty="0">
                <a:latin typeface="Nunito" pitchFamily="2" charset="77"/>
              </a:rPr>
              <a:t> and reduce </a:t>
            </a:r>
            <a:r>
              <a:rPr lang="en-GB" sz="2800" b="1" dirty="0">
                <a:latin typeface="Nunito" pitchFamily="2" charset="77"/>
              </a:rPr>
              <a:t>cognitive load</a:t>
            </a:r>
            <a:r>
              <a:rPr lang="en-GB" sz="2800" dirty="0">
                <a:latin typeface="Nunito" pitchFamily="2" charset="77"/>
              </a:rPr>
              <a:t> of plotting methods…</a:t>
            </a:r>
          </a:p>
          <a:p>
            <a:endParaRPr lang="en-GB" sz="2800" b="1" dirty="0">
              <a:latin typeface="Nunito" pitchFamily="2" charset="77"/>
            </a:endParaRPr>
          </a:p>
          <a:p>
            <a:r>
              <a:rPr lang="en-GB" sz="2800" dirty="0">
                <a:latin typeface="Nunito" pitchFamily="2" charset="77"/>
              </a:rPr>
              <a:t>…but plotting methods </a:t>
            </a:r>
            <a:r>
              <a:rPr lang="en-GB" sz="2800" b="1" dirty="0">
                <a:latin typeface="Nunito" pitchFamily="2" charset="77"/>
              </a:rPr>
              <a:t>still accept </a:t>
            </a:r>
            <a:r>
              <a:rPr lang="en-GB" sz="2800" dirty="0">
                <a:latin typeface="Nunito" pitchFamily="2" charset="77"/>
              </a:rPr>
              <a:t>standard</a:t>
            </a:r>
            <a:r>
              <a:rPr lang="en-GB" sz="2800" b="1" dirty="0">
                <a:latin typeface="Nunito" pitchFamily="2" charset="77"/>
              </a:rPr>
              <a:t> matplotlib </a:t>
            </a:r>
            <a:r>
              <a:rPr lang="en-GB" sz="2800" dirty="0">
                <a:latin typeface="Nunito" pitchFamily="2" charset="77"/>
              </a:rPr>
              <a:t>arguments.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4E20AE-0653-B29A-62DB-8CA89F287B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00" y="232363"/>
            <a:ext cx="4304631" cy="597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775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10F26-8633-2B6A-475E-2AEF85B7A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632A17-B3E5-3CB1-E7E3-56C6544D62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CBA625-C5FE-2921-2B3F-6AE0CF4079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CFC8D02-AA54-0C19-B786-90E33392DEE9}"/>
              </a:ext>
            </a:extLst>
          </p:cNvPr>
          <p:cNvSpPr txBox="1">
            <a:spLocks/>
          </p:cNvSpPr>
          <p:nvPr/>
        </p:nvSpPr>
        <p:spPr>
          <a:xfrm>
            <a:off x="836612" y="572083"/>
            <a:ext cx="10515600" cy="720260"/>
          </a:xfrm>
          <a:prstGeom prst="rect">
            <a:avLst/>
          </a:prstGeom>
        </p:spPr>
        <p:txBody>
          <a:bodyPr lIns="0" tIns="0" rIns="0" bIns="0"/>
          <a:lstStyle>
            <a:lvl1pPr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400" kern="1200">
                <a:solidFill>
                  <a:srgbClr val="064E83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dirty="0">
                <a:latin typeface="Nunito" pitchFamily="2" charset="77"/>
              </a:rPr>
              <a:t>Metadata formatting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B66AF4-C723-FEC4-9571-E4A12CE7E837}"/>
              </a:ext>
            </a:extLst>
          </p:cNvPr>
          <p:cNvSpPr txBox="1"/>
          <p:nvPr/>
        </p:nvSpPr>
        <p:spPr>
          <a:xfrm>
            <a:off x="6094412" y="2278303"/>
            <a:ext cx="615747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Nunito" pitchFamily="2" charset="77"/>
              </a:rPr>
              <a:t>Extract metadata</a:t>
            </a:r>
            <a:r>
              <a:rPr lang="en-GB" sz="2800" dirty="0">
                <a:latin typeface="Nunito" pitchFamily="2" charset="77"/>
              </a:rPr>
              <a:t> directly in your titles, legend, axes labels and annotations.</a:t>
            </a:r>
          </a:p>
          <a:p>
            <a:endParaRPr lang="en-GB" sz="2800" dirty="0">
              <a:latin typeface="Nunito" pitchFamily="2" charset="77"/>
            </a:endParaRPr>
          </a:p>
          <a:p>
            <a:r>
              <a:rPr lang="en-GB" sz="2800" dirty="0">
                <a:latin typeface="Nunito" pitchFamily="2" charset="77"/>
              </a:rPr>
              <a:t>Makes it far easier to write </a:t>
            </a:r>
            <a:r>
              <a:rPr lang="en-GB" sz="2800" b="1" dirty="0">
                <a:latin typeface="Nunito" pitchFamily="2" charset="77"/>
              </a:rPr>
              <a:t>reusable</a:t>
            </a:r>
            <a:r>
              <a:rPr lang="en-GB" sz="2800" dirty="0">
                <a:latin typeface="Nunito" pitchFamily="2" charset="77"/>
              </a:rPr>
              <a:t> code which </a:t>
            </a:r>
            <a:r>
              <a:rPr lang="en-GB" sz="2800" b="1" dirty="0">
                <a:latin typeface="Nunito" pitchFamily="2" charset="77"/>
              </a:rPr>
              <a:t>adapts</a:t>
            </a:r>
            <a:r>
              <a:rPr lang="en-GB" sz="2800" dirty="0">
                <a:latin typeface="Nunito" pitchFamily="2" charset="77"/>
              </a:rPr>
              <a:t> to your data.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DFA714-B80F-1504-E40A-7340FD5599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351" y="1355207"/>
            <a:ext cx="6209499" cy="30347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FD795DA-93DB-7652-765E-1D8CC86577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214" y="1752642"/>
            <a:ext cx="5320303" cy="436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245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7882E-AC20-A807-358F-A6168870D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F98609-816A-BB1C-0FFA-49581780BC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B318E-8405-5061-8C2A-1D297E1B67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B50FE31-2926-109F-5CF9-3939DE9CE22E}"/>
              </a:ext>
            </a:extLst>
          </p:cNvPr>
          <p:cNvSpPr txBox="1">
            <a:spLocks/>
          </p:cNvSpPr>
          <p:nvPr/>
        </p:nvSpPr>
        <p:spPr>
          <a:xfrm>
            <a:off x="836612" y="572083"/>
            <a:ext cx="10515600" cy="720260"/>
          </a:xfrm>
          <a:prstGeom prst="rect">
            <a:avLst/>
          </a:prstGeom>
        </p:spPr>
        <p:txBody>
          <a:bodyPr lIns="0" tIns="0" rIns="0" bIns="0"/>
          <a:lstStyle>
            <a:lvl1pPr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400" kern="1200">
                <a:solidFill>
                  <a:srgbClr val="064E83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dirty="0">
                <a:latin typeface="Nunito" pitchFamily="2" charset="77"/>
              </a:rPr>
              <a:t>Grids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971703-05E6-9505-0C9C-C8B8FB4F1394}"/>
              </a:ext>
            </a:extLst>
          </p:cNvPr>
          <p:cNvSpPr txBox="1"/>
          <p:nvPr/>
        </p:nvSpPr>
        <p:spPr>
          <a:xfrm>
            <a:off x="5722272" y="1969959"/>
            <a:ext cx="615747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Nunito" pitchFamily="2" charset="77"/>
              </a:rPr>
              <a:t>earthkit-plots is underpinned by earthkit-geo to make plotting </a:t>
            </a:r>
            <a:r>
              <a:rPr lang="en-GB" sz="2800" b="1" dirty="0">
                <a:latin typeface="Nunito" pitchFamily="2" charset="77"/>
              </a:rPr>
              <a:t>complex grids </a:t>
            </a:r>
            <a:r>
              <a:rPr lang="en-GB" sz="2800" dirty="0">
                <a:latin typeface="Nunito" pitchFamily="2" charset="77"/>
              </a:rPr>
              <a:t>(like Gaussian, HEALPix or ORCA grids) as easy as plotting regular latitude-longitude grids.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3426AD1-76A7-090D-CAC5-037DCE6D14A6}"/>
              </a:ext>
            </a:extLst>
          </p:cNvPr>
          <p:cNvGrpSpPr/>
          <p:nvPr/>
        </p:nvGrpSpPr>
        <p:grpSpPr>
          <a:xfrm>
            <a:off x="575966" y="106325"/>
            <a:ext cx="4715486" cy="5879805"/>
            <a:chOff x="363315" y="175290"/>
            <a:chExt cx="5359400" cy="668271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91BD6A6B-47EE-1B67-96E0-45F1DB8A01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3315" y="175290"/>
              <a:ext cx="2679700" cy="2679700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C1AFF61-F323-A458-0536-757ECA934C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43015" y="1495936"/>
              <a:ext cx="2679700" cy="2679700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753B7083-1F23-D83C-8767-4D71FAE4E0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3315" y="3058583"/>
              <a:ext cx="2679700" cy="2679700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4E14AEE-DAEF-075D-38F9-56C277BBB6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43015" y="4178300"/>
              <a:ext cx="2679700" cy="2679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57067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20AE8-9F25-2AE4-73F5-6691E996A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91EA98-3EEF-3B06-924B-66D8A43431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381968-41DC-F952-49C3-BC67F1B3B9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9FB7BE7-391B-C669-4444-56D6F7F3923F}"/>
              </a:ext>
            </a:extLst>
          </p:cNvPr>
          <p:cNvSpPr txBox="1">
            <a:spLocks/>
          </p:cNvSpPr>
          <p:nvPr/>
        </p:nvSpPr>
        <p:spPr>
          <a:xfrm>
            <a:off x="836612" y="572083"/>
            <a:ext cx="10515600" cy="720260"/>
          </a:xfrm>
          <a:prstGeom prst="rect">
            <a:avLst/>
          </a:prstGeom>
        </p:spPr>
        <p:txBody>
          <a:bodyPr lIns="0" tIns="0" rIns="0" bIns="0"/>
          <a:lstStyle>
            <a:lvl1pPr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400" kern="1200">
                <a:solidFill>
                  <a:srgbClr val="064E83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dirty="0">
                <a:latin typeface="Nunito" pitchFamily="2" charset="77"/>
              </a:rPr>
              <a:t>Resampling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41E3B6-FE24-54CC-5A24-37322113CC2A}"/>
              </a:ext>
            </a:extLst>
          </p:cNvPr>
          <p:cNvSpPr txBox="1"/>
          <p:nvPr/>
        </p:nvSpPr>
        <p:spPr>
          <a:xfrm>
            <a:off x="4804990" y="2579575"/>
            <a:ext cx="62443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Nunito" pitchFamily="2" charset="77"/>
              </a:rPr>
              <a:t>A </a:t>
            </a:r>
            <a:r>
              <a:rPr lang="en-GB" sz="2800" b="1" dirty="0">
                <a:latin typeface="Nunito" pitchFamily="2" charset="77"/>
              </a:rPr>
              <a:t>high-level Pythonic API </a:t>
            </a:r>
            <a:r>
              <a:rPr lang="en-GB" sz="2800" dirty="0">
                <a:latin typeface="Nunito" pitchFamily="2" charset="77"/>
              </a:rPr>
              <a:t>for quickly subsampling or interpolating data before plotting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27FFEA-1926-6C4E-EB33-7345B035E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492" y="846373"/>
            <a:ext cx="2679700" cy="2425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E2A7677-179A-7C5D-DDBD-87D51400F1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492" y="3429000"/>
            <a:ext cx="2679700" cy="256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0720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EC807-A7C4-302A-8CAD-34BAFDD04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8136FE-63A1-2236-B1B6-25D050435E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1101E1-E41E-C780-5DFF-E6669EE953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D795CB8-B3BD-4ED3-9EFA-ABBAF0F8AB84}"/>
              </a:ext>
            </a:extLst>
          </p:cNvPr>
          <p:cNvSpPr txBox="1">
            <a:spLocks/>
          </p:cNvSpPr>
          <p:nvPr/>
        </p:nvSpPr>
        <p:spPr>
          <a:xfrm>
            <a:off x="836612" y="319088"/>
            <a:ext cx="10515600" cy="720260"/>
          </a:xfrm>
          <a:prstGeom prst="rect">
            <a:avLst/>
          </a:prstGeom>
        </p:spPr>
        <p:txBody>
          <a:bodyPr lIns="0" tIns="0" rIns="0" bIns="0"/>
          <a:lstStyle>
            <a:lvl1pPr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400" kern="1200">
                <a:solidFill>
                  <a:srgbClr val="064E83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dirty="0">
                <a:latin typeface="Nunito" pitchFamily="2" charset="77"/>
              </a:rPr>
              <a:t>Source types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606E98-AD33-A2C8-43B3-7977EBAE9CD7}"/>
              </a:ext>
            </a:extLst>
          </p:cNvPr>
          <p:cNvSpPr txBox="1"/>
          <p:nvPr/>
        </p:nvSpPr>
        <p:spPr>
          <a:xfrm>
            <a:off x="6204502" y="1620876"/>
            <a:ext cx="535493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Nunito" pitchFamily="2" charset="77"/>
              </a:rPr>
              <a:t>Since earthkit-data understands </a:t>
            </a:r>
            <a:r>
              <a:rPr lang="en-GB" sz="2800" b="1" dirty="0">
                <a:latin typeface="Nunito" pitchFamily="2" charset="77"/>
              </a:rPr>
              <a:t>many different sources</a:t>
            </a:r>
            <a:r>
              <a:rPr lang="en-GB" sz="2800" dirty="0">
                <a:latin typeface="Nunito" pitchFamily="2" charset="77"/>
              </a:rPr>
              <a:t> – GRIB, </a:t>
            </a:r>
            <a:r>
              <a:rPr lang="en-GB" sz="2800" dirty="0" err="1">
                <a:latin typeface="Nunito" pitchFamily="2" charset="77"/>
              </a:rPr>
              <a:t>netCDF</a:t>
            </a:r>
            <a:r>
              <a:rPr lang="en-GB" sz="2800" dirty="0">
                <a:latin typeface="Nunito" pitchFamily="2" charset="77"/>
              </a:rPr>
              <a:t>, </a:t>
            </a:r>
            <a:r>
              <a:rPr lang="en-GB" sz="2800" dirty="0" err="1">
                <a:latin typeface="Nunito" pitchFamily="2" charset="77"/>
              </a:rPr>
              <a:t>xarray</a:t>
            </a:r>
            <a:r>
              <a:rPr lang="en-GB" sz="2800" dirty="0">
                <a:latin typeface="Nunito" pitchFamily="2" charset="77"/>
              </a:rPr>
              <a:t>, NumPy and more – so does earthkit-plots!</a:t>
            </a:r>
          </a:p>
          <a:p>
            <a:endParaRPr lang="en-GB" sz="2800" dirty="0">
              <a:latin typeface="Nunito" pitchFamily="2" charset="77"/>
            </a:endParaRPr>
          </a:p>
          <a:p>
            <a:r>
              <a:rPr lang="en-GB" sz="2800" dirty="0">
                <a:latin typeface="Nunito" pitchFamily="2" charset="77"/>
              </a:rPr>
              <a:t>Plotting each source uses </a:t>
            </a:r>
            <a:r>
              <a:rPr lang="en-GB" sz="2800" b="1" dirty="0">
                <a:latin typeface="Nunito" pitchFamily="2" charset="77"/>
              </a:rPr>
              <a:t>one consistent API</a:t>
            </a:r>
            <a:endParaRPr lang="en-GB" sz="2800" dirty="0">
              <a:latin typeface="Nunito" pitchFamily="2" charset="77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30E352C-3F68-2F82-5AD8-CC012AF90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35" y="932213"/>
            <a:ext cx="5185108" cy="532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38457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5144A-F924-15B2-2683-A4F53BE87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493A1A-2437-1CD9-54CB-78DC446A0A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F5E77C-DD11-A6D9-1269-2887788515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C2AF03A-BCFA-1AD6-1268-30B0200CB796}"/>
              </a:ext>
            </a:extLst>
          </p:cNvPr>
          <p:cNvSpPr txBox="1">
            <a:spLocks/>
          </p:cNvSpPr>
          <p:nvPr/>
        </p:nvSpPr>
        <p:spPr>
          <a:xfrm>
            <a:off x="836612" y="356392"/>
            <a:ext cx="10515600" cy="720260"/>
          </a:xfrm>
          <a:prstGeom prst="rect">
            <a:avLst/>
          </a:prstGeom>
        </p:spPr>
        <p:txBody>
          <a:bodyPr lIns="0" tIns="0" rIns="0" bIns="0"/>
          <a:lstStyle>
            <a:lvl1pPr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400" kern="1200">
                <a:solidFill>
                  <a:srgbClr val="064E83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dirty="0">
                <a:latin typeface="Nunito" pitchFamily="2" charset="77"/>
              </a:rPr>
              <a:t>Plot types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6CF178-F552-FC4B-91BA-7C04B7F430FC}"/>
              </a:ext>
            </a:extLst>
          </p:cNvPr>
          <p:cNvSpPr txBox="1"/>
          <p:nvPr/>
        </p:nvSpPr>
        <p:spPr>
          <a:xfrm>
            <a:off x="6094412" y="1927429"/>
            <a:ext cx="543128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Nunito" pitchFamily="2" charset="77"/>
              </a:rPr>
              <a:t>Beyond standard meteorological plots, earthkit-plots has built-in methods for plotting </a:t>
            </a:r>
            <a:r>
              <a:rPr lang="en-GB" sz="2800" b="1" dirty="0">
                <a:latin typeface="Nunito" pitchFamily="2" charset="77"/>
              </a:rPr>
              <a:t>RGB composite</a:t>
            </a:r>
            <a:r>
              <a:rPr lang="en-GB" sz="2800" dirty="0">
                <a:latin typeface="Nunito" pitchFamily="2" charset="77"/>
              </a:rPr>
              <a:t> plots, </a:t>
            </a:r>
            <a:r>
              <a:rPr lang="en-GB" sz="2800" b="1" dirty="0">
                <a:latin typeface="Nunito" pitchFamily="2" charset="77"/>
              </a:rPr>
              <a:t>choropleth maps</a:t>
            </a:r>
            <a:r>
              <a:rPr lang="en-GB" sz="2800" dirty="0">
                <a:latin typeface="Nunito" pitchFamily="2" charset="77"/>
              </a:rPr>
              <a:t>, </a:t>
            </a:r>
            <a:r>
              <a:rPr lang="en-GB" sz="2800" b="1" dirty="0" err="1">
                <a:latin typeface="Nunito" pitchFamily="2" charset="77"/>
              </a:rPr>
              <a:t>meteograms</a:t>
            </a:r>
            <a:r>
              <a:rPr lang="en-GB" sz="2800" dirty="0">
                <a:latin typeface="Nunito" pitchFamily="2" charset="77"/>
              </a:rPr>
              <a:t>, </a:t>
            </a:r>
            <a:r>
              <a:rPr lang="en-GB" sz="2800" b="1" dirty="0">
                <a:latin typeface="Nunito" pitchFamily="2" charset="77"/>
              </a:rPr>
              <a:t>climate stripes </a:t>
            </a:r>
            <a:r>
              <a:rPr lang="en-GB" sz="2800" dirty="0">
                <a:latin typeface="Nunito" pitchFamily="2" charset="77"/>
              </a:rPr>
              <a:t>and more.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1B111D1-3525-AD25-3D8B-C61EDE0B206A}"/>
              </a:ext>
            </a:extLst>
          </p:cNvPr>
          <p:cNvGrpSpPr/>
          <p:nvPr/>
        </p:nvGrpSpPr>
        <p:grpSpPr>
          <a:xfrm>
            <a:off x="1076924" y="1259275"/>
            <a:ext cx="4318974" cy="4013963"/>
            <a:chOff x="6289135" y="771451"/>
            <a:chExt cx="5355420" cy="4977214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A5EAE35-DDEC-2DCA-DD5A-AD472859ED9E}"/>
                </a:ext>
              </a:extLst>
            </p:cNvPr>
            <p:cNvGrpSpPr/>
            <p:nvPr/>
          </p:nvGrpSpPr>
          <p:grpSpPr>
            <a:xfrm>
              <a:off x="6297057" y="3200763"/>
              <a:ext cx="5294769" cy="1333500"/>
              <a:chOff x="6302003" y="3164266"/>
              <a:chExt cx="5294769" cy="1333500"/>
            </a:xfrm>
          </p:grpSpPr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728F9AB9-55CC-5B4C-327C-2DC8F31BD6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302003" y="3196586"/>
                <a:ext cx="1333500" cy="1282699"/>
              </a:xfrm>
              <a:prstGeom prst="rect">
                <a:avLst/>
              </a:prstGeom>
            </p:spPr>
          </p:pic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800873A9-CFD9-AC1E-E361-FC096D8194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263272" y="3234116"/>
                <a:ext cx="1333500" cy="1193800"/>
              </a:xfrm>
              <a:prstGeom prst="rect">
                <a:avLst/>
              </a:prstGeom>
            </p:spPr>
          </p:pic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7D1DE55D-CBFA-31F6-7F86-E85E3B3B37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654042" y="3164266"/>
                <a:ext cx="1282700" cy="1333500"/>
              </a:xfrm>
              <a:prstGeom prst="rect">
                <a:avLst/>
              </a:prstGeom>
            </p:spPr>
          </p:pic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B6D2D958-6FE7-8FB7-3E15-9F7D425C60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879067" y="3221416"/>
                <a:ext cx="1333500" cy="1219200"/>
              </a:xfrm>
              <a:prstGeom prst="rect">
                <a:avLst/>
              </a:prstGeom>
            </p:spPr>
          </p:pic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7E9AEE6-DF8B-6835-2705-3FA723B06E8B}"/>
                </a:ext>
              </a:extLst>
            </p:cNvPr>
            <p:cNvGrpSpPr/>
            <p:nvPr/>
          </p:nvGrpSpPr>
          <p:grpSpPr>
            <a:xfrm>
              <a:off x="6325738" y="4415165"/>
              <a:ext cx="5271034" cy="1333500"/>
              <a:chOff x="6325738" y="4326926"/>
              <a:chExt cx="5271034" cy="1333500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1ECDBDD6-0CF0-3F50-DFC7-5E47E8976B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263272" y="4390426"/>
                <a:ext cx="1333500" cy="1206500"/>
              </a:xfrm>
              <a:prstGeom prst="rect">
                <a:avLst/>
              </a:prstGeom>
            </p:spPr>
          </p:pic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08EB38DC-221D-C5DE-C19E-39FAAAB6AF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959921" y="4326926"/>
                <a:ext cx="1333500" cy="1333500"/>
              </a:xfrm>
              <a:prstGeom prst="rect">
                <a:avLst/>
              </a:prstGeom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3A86E68E-2372-18B1-B3B8-6BB64DC7A1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628642" y="4384076"/>
                <a:ext cx="1333500" cy="1219200"/>
              </a:xfrm>
              <a:prstGeom prst="rect">
                <a:avLst/>
              </a:prstGeom>
            </p:spPr>
          </p:pic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0177AE17-891C-56BB-7A71-CC6D94C472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325738" y="4414029"/>
                <a:ext cx="1333500" cy="1206501"/>
              </a:xfrm>
              <a:prstGeom prst="rect">
                <a:avLst/>
              </a:prstGeom>
            </p:spPr>
          </p:pic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2A47540-B01D-A616-CDCE-7FE390F64B44}"/>
                </a:ext>
              </a:extLst>
            </p:cNvPr>
            <p:cNvGrpSpPr/>
            <p:nvPr/>
          </p:nvGrpSpPr>
          <p:grpSpPr>
            <a:xfrm>
              <a:off x="6289135" y="1954611"/>
              <a:ext cx="5302691" cy="1462730"/>
              <a:chOff x="6289135" y="2056887"/>
              <a:chExt cx="5302691" cy="1462730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83A1397B-D6A3-4978-8565-96AE47D40F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289135" y="2140990"/>
                <a:ext cx="1333500" cy="1193801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61A3E280-1D27-0A4C-92FF-1AB2E35363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649001" y="2134639"/>
                <a:ext cx="1333500" cy="1206500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78B85B94-5A23-E8DC-4E17-959AB8EDD8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975338" y="2186117"/>
                <a:ext cx="1333500" cy="1333500"/>
              </a:xfrm>
              <a:prstGeom prst="rect">
                <a:avLst/>
              </a:prstGeom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F0F5A245-FFCA-3CE0-3A81-3C5E0A4C32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258326" y="2056887"/>
                <a:ext cx="1333500" cy="1333500"/>
              </a:xfrm>
              <a:prstGeom prst="rect">
                <a:avLst/>
              </a:prstGeom>
            </p:spPr>
          </p:pic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DA620C8-76B7-5A95-66CE-8B08A88DD81B}"/>
                </a:ext>
              </a:extLst>
            </p:cNvPr>
            <p:cNvGrpSpPr/>
            <p:nvPr/>
          </p:nvGrpSpPr>
          <p:grpSpPr>
            <a:xfrm>
              <a:off x="6368359" y="771451"/>
              <a:ext cx="5276196" cy="1346282"/>
              <a:chOff x="6351606" y="832097"/>
              <a:chExt cx="5276196" cy="1346282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98390C64-8BFF-46EA-5BE9-758BA9D5CC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351606" y="844879"/>
                <a:ext cx="1333500" cy="1333500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A86C5891-07E7-CE5D-09AB-AEC739E4E1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960802" y="832097"/>
                <a:ext cx="1333500" cy="1333500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479ACF8A-490A-4EA7-9188-7F846355ED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0294302" y="889247"/>
                <a:ext cx="1333500" cy="1219200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D02D8B0E-16DB-8AE5-4883-F1B146CCA0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659851" y="889247"/>
                <a:ext cx="1333500" cy="12192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1116234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6E56A-19FF-B9A3-FC1F-1FF6D3950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D485F9-7A5A-1494-167B-C0B6630C28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136EC-5235-B75F-C564-3C500F123F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9B0BCE0-F008-43DB-A5FC-8A8E3D9E7F88}"/>
              </a:ext>
            </a:extLst>
          </p:cNvPr>
          <p:cNvSpPr txBox="1">
            <a:spLocks/>
          </p:cNvSpPr>
          <p:nvPr/>
        </p:nvSpPr>
        <p:spPr>
          <a:xfrm>
            <a:off x="836612" y="572083"/>
            <a:ext cx="10515600" cy="720260"/>
          </a:xfrm>
          <a:prstGeom prst="rect">
            <a:avLst/>
          </a:prstGeom>
        </p:spPr>
        <p:txBody>
          <a:bodyPr lIns="0" tIns="0" rIns="0" bIns="0"/>
          <a:lstStyle>
            <a:lvl1pPr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400" kern="1200">
                <a:solidFill>
                  <a:srgbClr val="064E83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dirty="0">
                <a:latin typeface="Nunito" pitchFamily="2" charset="77"/>
              </a:rPr>
              <a:t>It’s not just maps…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3CBBF9-3C21-D5C1-2C0B-A894780E85B0}"/>
              </a:ext>
            </a:extLst>
          </p:cNvPr>
          <p:cNvSpPr txBox="1"/>
          <p:nvPr/>
        </p:nvSpPr>
        <p:spPr>
          <a:xfrm>
            <a:off x="5777573" y="2736502"/>
            <a:ext cx="61574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Nunito" pitchFamily="2" charset="77"/>
              </a:rPr>
              <a:t>Features like </a:t>
            </a:r>
            <a:r>
              <a:rPr lang="en-GB" sz="2800" b="1" dirty="0">
                <a:latin typeface="Nunito" pitchFamily="2" charset="77"/>
              </a:rPr>
              <a:t>unit conversion</a:t>
            </a:r>
            <a:r>
              <a:rPr lang="en-GB" sz="2800" dirty="0">
                <a:latin typeface="Nunito" pitchFamily="2" charset="77"/>
              </a:rPr>
              <a:t>, </a:t>
            </a:r>
            <a:r>
              <a:rPr lang="en-GB" sz="2800" b="1" dirty="0">
                <a:latin typeface="Nunito" pitchFamily="2" charset="77"/>
              </a:rPr>
              <a:t>metadata templating</a:t>
            </a:r>
            <a:r>
              <a:rPr lang="en-GB" sz="2800" dirty="0">
                <a:latin typeface="Nunito" pitchFamily="2" charset="77"/>
              </a:rPr>
              <a:t>, and high-level APIs apply to other plot types too!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10BA6A-91C8-335C-0591-84D8165B2E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773" y="1187532"/>
            <a:ext cx="4864380" cy="482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4702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1585B0-8AAA-D144-3046-C50AAD3E0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F3D742-B255-2876-D652-D3FC2D50A3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59F436-7B90-63F3-F957-8993FF36AE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14D4A7F-2101-2DD5-0D14-E97C86C868CD}"/>
              </a:ext>
            </a:extLst>
          </p:cNvPr>
          <p:cNvSpPr txBox="1">
            <a:spLocks/>
          </p:cNvSpPr>
          <p:nvPr/>
        </p:nvSpPr>
        <p:spPr>
          <a:xfrm>
            <a:off x="836612" y="572083"/>
            <a:ext cx="10515600" cy="720260"/>
          </a:xfrm>
          <a:prstGeom prst="rect">
            <a:avLst/>
          </a:prstGeom>
        </p:spPr>
        <p:txBody>
          <a:bodyPr lIns="0" tIns="0" rIns="0" bIns="0"/>
          <a:lstStyle>
            <a:lvl1pPr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400" kern="1200">
                <a:solidFill>
                  <a:srgbClr val="064E83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dirty="0">
                <a:latin typeface="Nunito" pitchFamily="2" charset="77"/>
              </a:rPr>
              <a:t>It’s not just maps…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FD9896-ABA3-B546-BB86-2944B20BA502}"/>
              </a:ext>
            </a:extLst>
          </p:cNvPr>
          <p:cNvSpPr txBox="1"/>
          <p:nvPr/>
        </p:nvSpPr>
        <p:spPr>
          <a:xfrm>
            <a:off x="5777573" y="2736502"/>
            <a:ext cx="61574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Nunito" pitchFamily="2" charset="77"/>
              </a:rPr>
              <a:t>Features like </a:t>
            </a:r>
            <a:r>
              <a:rPr lang="en-GB" sz="2800" b="1" dirty="0">
                <a:latin typeface="Nunito" pitchFamily="2" charset="77"/>
              </a:rPr>
              <a:t>unit conversion</a:t>
            </a:r>
            <a:r>
              <a:rPr lang="en-GB" sz="2800" dirty="0">
                <a:latin typeface="Nunito" pitchFamily="2" charset="77"/>
              </a:rPr>
              <a:t>, </a:t>
            </a:r>
            <a:r>
              <a:rPr lang="en-GB" sz="2800" b="1" dirty="0">
                <a:latin typeface="Nunito" pitchFamily="2" charset="77"/>
              </a:rPr>
              <a:t>metadata templating</a:t>
            </a:r>
            <a:r>
              <a:rPr lang="en-GB" sz="2800" dirty="0">
                <a:latin typeface="Nunito" pitchFamily="2" charset="77"/>
              </a:rPr>
              <a:t>, and high-level APIs apply to other plot types too!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C98E66-F6A5-8B3A-20DD-B0AF22FA54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156" y="1499191"/>
            <a:ext cx="5203011" cy="414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3126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73B463-98DB-9AE8-9C38-5467AB431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068B1B-230D-F987-2E85-E115201283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27B82E-D91E-6A98-093E-69ABA2852744}"/>
              </a:ext>
            </a:extLst>
          </p:cNvPr>
          <p:cNvSpPr txBox="1"/>
          <p:nvPr/>
        </p:nvSpPr>
        <p:spPr>
          <a:xfrm>
            <a:off x="881012" y="42944"/>
            <a:ext cx="85217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latin typeface="Nunito" pitchFamily="2" charset="77"/>
              </a:rPr>
              <a:t>earthkit-plots</a:t>
            </a:r>
            <a:r>
              <a:rPr lang="en-GB" sz="2800" dirty="0">
                <a:latin typeface="Nunito" pitchFamily="2" charset="77"/>
              </a:rPr>
              <a:t> provides high-level methods for many kinds of weather and climate visualisations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FAE4482-41F1-780E-478C-501264D5A2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38" y="1045940"/>
            <a:ext cx="4053639" cy="21517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01E5B8-8A2C-EB9E-D452-0DAC322402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4140" y="5594054"/>
            <a:ext cx="4348403" cy="11485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5549A7-A384-7171-D85D-944F22B9F5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353" y="5172556"/>
            <a:ext cx="2019404" cy="10859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953EEED-DD49-EC00-4361-E267BB4D00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52602" y="2996221"/>
            <a:ext cx="2229941" cy="256559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ADAC189-DD9B-FDFE-298A-F9B3C6698A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470" y="3080138"/>
            <a:ext cx="2354089" cy="211974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0D4293C-6D8C-4152-3BD8-E4E504715A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30832" y="629392"/>
            <a:ext cx="2357991" cy="230483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6E1688D-EACA-C37B-9906-FA8949B83C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28886" y="4927860"/>
            <a:ext cx="1274472" cy="12679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48B130-F347-E9E7-5247-6E4B258745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40998" y="3631638"/>
            <a:ext cx="2545171" cy="19061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D03F1D3-82A5-10E9-6F05-41A063EE9A1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34140" y="1283117"/>
            <a:ext cx="2041353" cy="215800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C9B3FCB-D165-77AA-7DDC-758A6DF75D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15668" y="3209796"/>
            <a:ext cx="1870798" cy="161845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06AF68B-83A0-4D40-191E-4D9353A2C34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60270" y="991791"/>
            <a:ext cx="1939843" cy="202974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8911F9E-C960-7B55-0A4D-74A32028DC2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84244" y="4878054"/>
            <a:ext cx="1445947" cy="143199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90184C2-0209-7E88-7DB2-CC5018CA2C3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41886" y="3134030"/>
            <a:ext cx="2003244" cy="190617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DB0C9E9-0579-268E-066C-2BE0A5E6043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63075" y="5118366"/>
            <a:ext cx="1771642" cy="168043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6A05B23-08D0-035D-7E26-A5C894853C1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16200000">
            <a:off x="6064041" y="1638156"/>
            <a:ext cx="1906170" cy="86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702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135DB-2AD5-84B9-8D1C-072D2329F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F7A6DA-10E9-8860-EB15-8BB5FA2331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9D1DB2-6A94-E647-63F5-CECEC1085B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5DD45A-BBD7-4281-DF02-AE905483635E}"/>
              </a:ext>
            </a:extLst>
          </p:cNvPr>
          <p:cNvSpPr txBox="1"/>
          <p:nvPr/>
        </p:nvSpPr>
        <p:spPr>
          <a:xfrm>
            <a:off x="1999254" y="2653259"/>
            <a:ext cx="819031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Varela Round" pitchFamily="2" charset="-79"/>
                <a:cs typeface="Varela Round" pitchFamily="2" charset="-79"/>
              </a:rPr>
              <a:t>earthkit-plots</a:t>
            </a:r>
            <a:r>
              <a:rPr lang="en-GB" sz="2800" dirty="0">
                <a:latin typeface="Nunito" pitchFamily="2" charset="77"/>
              </a:rPr>
              <a:t> is the core </a:t>
            </a:r>
            <a:r>
              <a:rPr lang="en-GB" sz="2800" b="1" dirty="0">
                <a:latin typeface="Nunito" pitchFamily="2" charset="77"/>
              </a:rPr>
              <a:t>visualisation </a:t>
            </a:r>
            <a:r>
              <a:rPr lang="en-GB" sz="2800" dirty="0">
                <a:latin typeface="Nunito" pitchFamily="2" charset="77"/>
              </a:rPr>
              <a:t>component of </a:t>
            </a:r>
            <a:r>
              <a:rPr lang="en-GB" sz="2800" b="1" dirty="0">
                <a:latin typeface="Varela Round" pitchFamily="2" charset="-79"/>
                <a:cs typeface="Varela Round" pitchFamily="2" charset="-79"/>
              </a:rPr>
              <a:t>earthkit</a:t>
            </a:r>
            <a:r>
              <a:rPr lang="en-GB" sz="2800" dirty="0">
                <a:latin typeface="Nunito" pitchFamily="2" charset="77"/>
                <a:cs typeface="Varela Round" pitchFamily="2" charset="-79"/>
              </a:rPr>
              <a:t>.</a:t>
            </a:r>
            <a:endParaRPr lang="en-GB" sz="2800" dirty="0">
              <a:latin typeface="Nunito" pitchFamily="2" charset="77"/>
            </a:endParaRPr>
          </a:p>
          <a:p>
            <a:endParaRPr lang="en-GB" sz="2400" dirty="0">
              <a:latin typeface="Nunito" pitchFamily="2" charset="77"/>
            </a:endParaRPr>
          </a:p>
          <a:p>
            <a:r>
              <a:rPr lang="en-GB" sz="2400" b="1" dirty="0">
                <a:latin typeface="Varela Round" pitchFamily="2" charset="-79"/>
                <a:cs typeface="Varela Round" pitchFamily="2" charset="-79"/>
              </a:rPr>
              <a:t>earthkit-plots</a:t>
            </a:r>
            <a:r>
              <a:rPr lang="en-GB" sz="2400" dirty="0">
                <a:latin typeface="Nunito" pitchFamily="2" charset="77"/>
              </a:rPr>
              <a:t> makes visualisation quick and easy with: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Nunito" pitchFamily="2" charset="77"/>
              </a:rPr>
              <a:t>a </a:t>
            </a:r>
            <a:r>
              <a:rPr lang="en-GB" sz="2400" b="1" dirty="0">
                <a:latin typeface="Nunito" pitchFamily="2" charset="77"/>
              </a:rPr>
              <a:t>concise</a:t>
            </a:r>
            <a:r>
              <a:rPr lang="en-GB" sz="2400" dirty="0">
                <a:latin typeface="Nunito" pitchFamily="2" charset="77"/>
              </a:rPr>
              <a:t>,</a:t>
            </a:r>
            <a:r>
              <a:rPr lang="en-GB" sz="2400" b="1" dirty="0">
                <a:latin typeface="Nunito" pitchFamily="2" charset="77"/>
              </a:rPr>
              <a:t> high-level</a:t>
            </a:r>
            <a:r>
              <a:rPr lang="en-GB" sz="2400" dirty="0">
                <a:latin typeface="Nunito" pitchFamily="2" charset="77"/>
              </a:rPr>
              <a:t> API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b="1" dirty="0">
                <a:latin typeface="Nunito" pitchFamily="2" charset="77"/>
              </a:rPr>
              <a:t>intelligent </a:t>
            </a:r>
            <a:r>
              <a:rPr lang="en-GB" sz="2400" dirty="0">
                <a:latin typeface="Nunito" pitchFamily="2" charset="77"/>
              </a:rPr>
              <a:t>formatting based on metadata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b="1" dirty="0">
                <a:latin typeface="Nunito" pitchFamily="2" charset="77"/>
              </a:rPr>
              <a:t>complex grids </a:t>
            </a:r>
            <a:r>
              <a:rPr lang="en-GB" sz="2400" dirty="0">
                <a:latin typeface="Nunito" pitchFamily="2" charset="77"/>
              </a:rPr>
              <a:t>supported out-of-the-box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b="1" dirty="0">
                <a:latin typeface="Nunito" pitchFamily="2" charset="77"/>
              </a:rPr>
              <a:t>customisable </a:t>
            </a:r>
            <a:r>
              <a:rPr lang="en-GB" sz="2400" dirty="0">
                <a:latin typeface="Nunito" pitchFamily="2" charset="77"/>
              </a:rPr>
              <a:t>style libraries</a:t>
            </a:r>
            <a:endParaRPr lang="en-GB" sz="2400" b="1" dirty="0">
              <a:latin typeface="Nunito" pitchFamily="2" charset="77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F812367-A8E0-B49A-B6F0-D0EA89AA1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1" y="491250"/>
            <a:ext cx="10515600" cy="720260"/>
          </a:xfrm>
        </p:spPr>
        <p:txBody>
          <a:bodyPr/>
          <a:lstStyle/>
          <a:p>
            <a:pPr algn="ctr"/>
            <a:r>
              <a:rPr lang="en-GB" sz="3600" dirty="0">
                <a:latin typeface="Nunito" pitchFamily="2" charset="77"/>
              </a:rPr>
              <a:t>What is </a:t>
            </a:r>
            <a:r>
              <a:rPr lang="en-GB" sz="3600" b="1" dirty="0">
                <a:latin typeface="Nunito" pitchFamily="2" charset="77"/>
                <a:cs typeface="Varela Round" pitchFamily="2" charset="-79"/>
              </a:rPr>
              <a:t>earthkit</a:t>
            </a:r>
            <a:r>
              <a:rPr lang="en-GB" sz="3600" b="1" dirty="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Varela Round" pitchFamily="2" charset="-79"/>
              </a:rPr>
              <a:t>-</a:t>
            </a:r>
            <a:r>
              <a:rPr lang="en-GB" sz="3600" b="1" dirty="0">
                <a:solidFill>
                  <a:srgbClr val="F94144"/>
                </a:solidFill>
                <a:latin typeface="Nunito" pitchFamily="2" charset="77"/>
                <a:cs typeface="Varela Round" pitchFamily="2" charset="-79"/>
              </a:rPr>
              <a:t>plots</a:t>
            </a:r>
            <a:r>
              <a:rPr lang="en-GB" sz="3600" dirty="0">
                <a:latin typeface="Nunito" pitchFamily="2" charset="77"/>
              </a:rPr>
              <a:t>?</a:t>
            </a:r>
          </a:p>
        </p:txBody>
      </p:sp>
      <p:pic>
        <p:nvPicPr>
          <p:cNvPr id="35" name="Graphic 34">
            <a:extLst>
              <a:ext uri="{FF2B5EF4-FFF2-40B4-BE49-F238E27FC236}">
                <a16:creationId xmlns:a16="http://schemas.microsoft.com/office/drawing/2014/main" id="{0B5E2E58-05E5-B567-EA7D-F737D5857A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08460" y="1124907"/>
            <a:ext cx="37719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017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47B57-53CC-9F89-DEBA-67860E6FA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7525D5-5BC2-AAAC-8B7A-68BE6AB2A4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0095E-DA9F-BA8B-2CAD-DC8D78CBAE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FDDCB6-6794-482E-2ED2-EBB0BC991CF8}"/>
              </a:ext>
            </a:extLst>
          </p:cNvPr>
          <p:cNvSpPr txBox="1"/>
          <p:nvPr/>
        </p:nvSpPr>
        <p:spPr>
          <a:xfrm>
            <a:off x="740915" y="1344433"/>
            <a:ext cx="1121007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Nunito" pitchFamily="2" charset="77"/>
              </a:rPr>
              <a:t>There are many fantastic Python libraries for data visualisation: </a:t>
            </a:r>
            <a:r>
              <a:rPr lang="en-GB" sz="2800" b="1" dirty="0">
                <a:latin typeface="Nunito" pitchFamily="2" charset="77"/>
              </a:rPr>
              <a:t>matplotlib, </a:t>
            </a:r>
            <a:r>
              <a:rPr lang="en-GB" sz="2800" b="1" dirty="0" err="1">
                <a:latin typeface="Nunito" pitchFamily="2" charset="77"/>
              </a:rPr>
              <a:t>Cartopy</a:t>
            </a:r>
            <a:r>
              <a:rPr lang="en-GB" sz="2800" b="1" dirty="0">
                <a:latin typeface="Nunito" pitchFamily="2" charset="77"/>
              </a:rPr>
              <a:t>, bokeh, Plotly, </a:t>
            </a:r>
            <a:r>
              <a:rPr lang="en-GB" sz="2800" b="1" dirty="0" err="1">
                <a:latin typeface="Nunito" pitchFamily="2" charset="77"/>
              </a:rPr>
              <a:t>HoloViews</a:t>
            </a:r>
            <a:r>
              <a:rPr lang="en-GB" sz="2800" b="1" dirty="0">
                <a:latin typeface="Nunito" pitchFamily="2" charset="77"/>
              </a:rPr>
              <a:t>, seaborn, Magics, metview,</a:t>
            </a:r>
            <a:r>
              <a:rPr lang="en-GB" sz="2800" dirty="0">
                <a:latin typeface="Nunito" pitchFamily="2" charset="77"/>
              </a:rPr>
              <a:t> and more.</a:t>
            </a:r>
          </a:p>
          <a:p>
            <a:endParaRPr lang="en-GB" sz="2800" dirty="0">
              <a:latin typeface="Nunito" pitchFamily="2" charset="77"/>
            </a:endParaRPr>
          </a:p>
          <a:p>
            <a:r>
              <a:rPr lang="en-GB" sz="2800" b="1" dirty="0">
                <a:latin typeface="Varela Round" pitchFamily="2" charset="77"/>
              </a:rPr>
              <a:t>earthkit-plots</a:t>
            </a:r>
            <a:r>
              <a:rPr lang="en-GB" sz="2800" dirty="0">
                <a:latin typeface="Nunito" pitchFamily="2" charset="77"/>
              </a:rPr>
              <a:t> is </a:t>
            </a:r>
            <a:r>
              <a:rPr lang="en-GB" sz="2800" b="1" dirty="0">
                <a:latin typeface="Nunito" pitchFamily="2" charset="77"/>
              </a:rPr>
              <a:t>not</a:t>
            </a:r>
            <a:r>
              <a:rPr lang="en-GB" sz="2800" dirty="0">
                <a:latin typeface="Nunito" pitchFamily="2" charset="77"/>
              </a:rPr>
              <a:t> a new visualisation library - it is a </a:t>
            </a:r>
            <a:r>
              <a:rPr lang="en-GB" sz="2800" b="1" dirty="0">
                <a:latin typeface="Nunito" pitchFamily="2" charset="77"/>
              </a:rPr>
              <a:t>domain-specific</a:t>
            </a:r>
            <a:r>
              <a:rPr lang="en-GB" sz="2800" dirty="0">
                <a:latin typeface="Nunito" pitchFamily="2" charset="77"/>
              </a:rPr>
              <a:t> high-level library that </a:t>
            </a:r>
            <a:r>
              <a:rPr lang="en-GB" sz="2800" b="1" dirty="0">
                <a:latin typeface="Nunito" pitchFamily="2" charset="77"/>
              </a:rPr>
              <a:t>wraps lower-level tools</a:t>
            </a:r>
            <a:r>
              <a:rPr lang="en-GB" sz="2800" dirty="0">
                <a:latin typeface="Nunito" pitchFamily="2" charset="77"/>
              </a:rPr>
              <a:t> to drastically </a:t>
            </a:r>
            <a:r>
              <a:rPr lang="en-GB" sz="2800" b="1" dirty="0">
                <a:latin typeface="Nunito" pitchFamily="2" charset="77"/>
              </a:rPr>
              <a:t>reduce the boilerplate</a:t>
            </a:r>
            <a:r>
              <a:rPr lang="en-GB" sz="2800" dirty="0">
                <a:latin typeface="Nunito" pitchFamily="2" charset="77"/>
              </a:rPr>
              <a:t> needed for earth-science visualisation.</a:t>
            </a:r>
          </a:p>
          <a:p>
            <a:endParaRPr lang="en-GB" sz="2800" dirty="0">
              <a:latin typeface="Nunito" pitchFamily="2" charset="77"/>
            </a:endParaRPr>
          </a:p>
          <a:p>
            <a:r>
              <a:rPr lang="en-GB" sz="2800" dirty="0">
                <a:latin typeface="Nunito" pitchFamily="2" charset="77"/>
              </a:rPr>
              <a:t>The goal is to let </a:t>
            </a:r>
            <a:r>
              <a:rPr lang="en-GB" sz="2800" b="1" dirty="0">
                <a:latin typeface="Nunito" pitchFamily="2" charset="77"/>
              </a:rPr>
              <a:t>scientists focus on their science</a:t>
            </a:r>
            <a:r>
              <a:rPr lang="en-GB" sz="2800" dirty="0">
                <a:latin typeface="Nunito" pitchFamily="2" charset="77"/>
              </a:rPr>
              <a:t>, not on the mechanics of plotting.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0F0B45B-60C9-E585-333E-AB7ECFE63D2C}"/>
              </a:ext>
            </a:extLst>
          </p:cNvPr>
          <p:cNvSpPr txBox="1">
            <a:spLocks/>
          </p:cNvSpPr>
          <p:nvPr/>
        </p:nvSpPr>
        <p:spPr>
          <a:xfrm>
            <a:off x="836610" y="549745"/>
            <a:ext cx="10515600" cy="720260"/>
          </a:xfrm>
          <a:prstGeom prst="rect">
            <a:avLst/>
          </a:prstGeom>
        </p:spPr>
        <p:txBody>
          <a:bodyPr lIns="0" tIns="0" rIns="0" bIns="0"/>
          <a:lstStyle>
            <a:lvl1pPr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400" kern="1200">
                <a:solidFill>
                  <a:srgbClr val="064E83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dirty="0">
                <a:latin typeface="Nunito" pitchFamily="2" charset="77"/>
              </a:rPr>
              <a:t>Why develop visualisation tools at all?</a:t>
            </a:r>
          </a:p>
        </p:txBody>
      </p:sp>
    </p:spTree>
    <p:extLst>
      <p:ext uri="{BB962C8B-B14F-4D97-AF65-F5344CB8AC3E}">
        <p14:creationId xmlns:p14="http://schemas.microsoft.com/office/powerpoint/2010/main" val="599504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B55A0-F045-C23B-5559-5D1252A97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F161A9-ADF8-326E-A7DE-94FEDBCB4F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2E479D-5FFD-FB7B-4B34-8A165F445B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0D31112-D2AF-7DC3-A49E-738B0043C065}"/>
              </a:ext>
            </a:extLst>
          </p:cNvPr>
          <p:cNvSpPr txBox="1">
            <a:spLocks/>
          </p:cNvSpPr>
          <p:nvPr/>
        </p:nvSpPr>
        <p:spPr>
          <a:xfrm>
            <a:off x="836612" y="586254"/>
            <a:ext cx="10515600" cy="720260"/>
          </a:xfrm>
          <a:prstGeom prst="rect">
            <a:avLst/>
          </a:prstGeom>
        </p:spPr>
        <p:txBody>
          <a:bodyPr lIns="0" tIns="0" rIns="0" bIns="0"/>
          <a:lstStyle>
            <a:lvl1pPr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400" kern="1200">
                <a:solidFill>
                  <a:srgbClr val="064E83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dirty="0">
                <a:latin typeface="Nunito" pitchFamily="2" charset="77"/>
              </a:rPr>
              <a:t>Software stack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7995D2D-BDB8-EE38-1022-D0071C52AFBD}"/>
              </a:ext>
            </a:extLst>
          </p:cNvPr>
          <p:cNvSpPr txBox="1"/>
          <p:nvPr/>
        </p:nvSpPr>
        <p:spPr>
          <a:xfrm>
            <a:off x="4580046" y="1972274"/>
            <a:ext cx="70429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Nunito" pitchFamily="2" charset="77"/>
              </a:rPr>
              <a:t>earthkit-plots </a:t>
            </a:r>
            <a:r>
              <a:rPr lang="en-GB" sz="2800" dirty="0">
                <a:latin typeface="Nunito" pitchFamily="2" charset="77"/>
              </a:rPr>
              <a:t>uses </a:t>
            </a:r>
            <a:r>
              <a:rPr lang="en-GB" sz="2800" b="1" dirty="0">
                <a:latin typeface="Nunito" pitchFamily="2" charset="77"/>
              </a:rPr>
              <a:t>earthkit-data</a:t>
            </a:r>
            <a:r>
              <a:rPr lang="en-GB" sz="2800" dirty="0">
                <a:latin typeface="Nunito" pitchFamily="2" charset="77"/>
              </a:rPr>
              <a:t> to understand earth science datasets and </a:t>
            </a:r>
            <a:r>
              <a:rPr lang="en-GB" sz="2800" b="1" dirty="0">
                <a:latin typeface="Nunito" pitchFamily="2" charset="77"/>
              </a:rPr>
              <a:t>matplotlib </a:t>
            </a:r>
            <a:r>
              <a:rPr lang="en-GB" sz="2800" dirty="0">
                <a:latin typeface="Nunito" pitchFamily="2" charset="77"/>
              </a:rPr>
              <a:t>and </a:t>
            </a:r>
            <a:r>
              <a:rPr lang="en-GB" sz="2800" b="1" dirty="0" err="1">
                <a:latin typeface="Nunito" pitchFamily="2" charset="77"/>
              </a:rPr>
              <a:t>cartopy</a:t>
            </a:r>
            <a:r>
              <a:rPr lang="en-GB" sz="2800" dirty="0">
                <a:latin typeface="Nunito" pitchFamily="2" charset="77"/>
              </a:rPr>
              <a:t> to visualise them.</a:t>
            </a:r>
          </a:p>
          <a:p>
            <a:endParaRPr lang="en-GB" sz="2800" b="1" dirty="0">
              <a:latin typeface="Nunito" pitchFamily="2" charset="77"/>
            </a:endParaRPr>
          </a:p>
          <a:p>
            <a:r>
              <a:rPr lang="en-GB" sz="2800" dirty="0">
                <a:latin typeface="Nunito" pitchFamily="2" charset="77"/>
              </a:rPr>
              <a:t>It has a very </a:t>
            </a:r>
            <a:r>
              <a:rPr lang="en-GB" sz="2800" b="1" dirty="0">
                <a:latin typeface="Nunito" pitchFamily="2" charset="77"/>
              </a:rPr>
              <a:t>high-level API </a:t>
            </a:r>
            <a:r>
              <a:rPr lang="en-GB" sz="2800" dirty="0">
                <a:latin typeface="Nunito" pitchFamily="2" charset="77"/>
              </a:rPr>
              <a:t>which hides complexity and greatly reduces boilerplate code.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CE3C7161-A2A6-1A45-46CC-0E27E677A5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912" y="2509860"/>
            <a:ext cx="2525082" cy="505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cartopy 0.24.1 documentation - Home">
            <a:extLst>
              <a:ext uri="{FF2B5EF4-FFF2-40B4-BE49-F238E27FC236}">
                <a16:creationId xmlns:a16="http://schemas.microsoft.com/office/drawing/2014/main" id="{E5FB6FC6-34AC-D989-47BC-B62CF98A16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103" y="1499339"/>
            <a:ext cx="1606701" cy="817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68DABD38-4D2D-F79A-124E-35032ED0A7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4046" y="4242315"/>
            <a:ext cx="2880000" cy="872727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639F1CBD-E455-39A3-59DD-0FFF4F88E6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1505" y="3238262"/>
            <a:ext cx="2525082" cy="76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460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A1E7C-CB49-5494-8B5D-CDEF629DC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557AE9-742B-3FA3-639B-664E5F6F9A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E3B5DC-1A9F-3490-DAB5-2C4F7558C6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FDC6F1-6D80-2404-DA5E-C294814FB3ED}"/>
              </a:ext>
            </a:extLst>
          </p:cNvPr>
          <p:cNvSpPr txBox="1"/>
          <p:nvPr/>
        </p:nvSpPr>
        <p:spPr>
          <a:xfrm>
            <a:off x="4863065" y="2652484"/>
            <a:ext cx="657143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Nunito" pitchFamily="2" charset="77"/>
              </a:rPr>
              <a:t>Building on top of widely adopted open-source tools allows us to </a:t>
            </a:r>
            <a:r>
              <a:rPr lang="en-GB" sz="2800" b="1" dirty="0">
                <a:latin typeface="Nunito" pitchFamily="2" charset="77"/>
              </a:rPr>
              <a:t>maintain less</a:t>
            </a:r>
            <a:r>
              <a:rPr lang="en-GB" sz="2800" dirty="0">
                <a:latin typeface="Nunito" pitchFamily="2" charset="77"/>
              </a:rPr>
              <a:t> and benefit from an existing, </a:t>
            </a:r>
            <a:r>
              <a:rPr lang="en-GB" sz="2800" b="1" dirty="0">
                <a:latin typeface="Nunito" pitchFamily="2" charset="77"/>
              </a:rPr>
              <a:t>well-documented API</a:t>
            </a:r>
            <a:r>
              <a:rPr lang="en-GB" sz="2800" dirty="0">
                <a:latin typeface="Nunito" pitchFamily="2" charset="77"/>
              </a:rPr>
              <a:t>.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BDD8CFC8-5E3C-04B9-88F9-AE84A4CFC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912" y="2509860"/>
            <a:ext cx="2525082" cy="505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cartopy 0.24.1 documentation - Home">
            <a:extLst>
              <a:ext uri="{FF2B5EF4-FFF2-40B4-BE49-F238E27FC236}">
                <a16:creationId xmlns:a16="http://schemas.microsoft.com/office/drawing/2014/main" id="{0C79908D-6BF4-2972-BD16-B2A1BB3B5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103" y="1499339"/>
            <a:ext cx="1606701" cy="817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40AE98C2-307B-B0C6-DFBA-821F3C2725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4046" y="4242315"/>
            <a:ext cx="2880000" cy="872727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09026623-2428-49E0-6A64-D196AB7833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1505" y="3238262"/>
            <a:ext cx="2525082" cy="765176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499D3BD2-CEB6-153B-2200-0DE98DB50D07}"/>
              </a:ext>
            </a:extLst>
          </p:cNvPr>
          <p:cNvSpPr txBox="1">
            <a:spLocks/>
          </p:cNvSpPr>
          <p:nvPr/>
        </p:nvSpPr>
        <p:spPr>
          <a:xfrm>
            <a:off x="836612" y="586254"/>
            <a:ext cx="10515600" cy="720260"/>
          </a:xfrm>
          <a:prstGeom prst="rect">
            <a:avLst/>
          </a:prstGeom>
        </p:spPr>
        <p:txBody>
          <a:bodyPr lIns="0" tIns="0" rIns="0" bIns="0"/>
          <a:lstStyle>
            <a:lvl1pPr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400" kern="1200">
                <a:solidFill>
                  <a:srgbClr val="064E83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dirty="0">
                <a:latin typeface="Nunito" pitchFamily="2" charset="77"/>
              </a:rPr>
              <a:t>Software stack</a:t>
            </a:r>
          </a:p>
        </p:txBody>
      </p:sp>
    </p:spTree>
    <p:extLst>
      <p:ext uri="{BB962C8B-B14F-4D97-AF65-F5344CB8AC3E}">
        <p14:creationId xmlns:p14="http://schemas.microsoft.com/office/powerpoint/2010/main" val="3769171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18109-D4B1-F347-B9E4-DB36FAE8A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66A6E0-6F6E-D9D4-ED5C-FB656EC318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6E3913-1C55-D82A-86A5-7D99658EC3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3AFA17-93C6-D909-49E5-976FF345E9E8}"/>
              </a:ext>
            </a:extLst>
          </p:cNvPr>
          <p:cNvSpPr txBox="1"/>
          <p:nvPr/>
        </p:nvSpPr>
        <p:spPr>
          <a:xfrm>
            <a:off x="686485" y="1316956"/>
            <a:ext cx="671940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>
                <a:latin typeface="Nunito" pitchFamily="2" charset="77"/>
              </a:rPr>
              <a:t>High-level</a:t>
            </a:r>
            <a:r>
              <a:rPr lang="en-GB" sz="2800" dirty="0">
                <a:latin typeface="Nunito" pitchFamily="2" charset="77"/>
              </a:rPr>
              <a:t> functions do a lot with a little bit of code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>
                <a:latin typeface="Nunito" pitchFamily="2" charset="77"/>
              </a:rPr>
              <a:t>Domain-specific knowledge</a:t>
            </a:r>
            <a:r>
              <a:rPr lang="en-GB" sz="2800" dirty="0">
                <a:latin typeface="Nunito" pitchFamily="2" charset="77"/>
              </a:rPr>
              <a:t> powers metadata formatting, unit conversion, automatic styles and more</a:t>
            </a:r>
            <a:endParaRPr lang="en-GB" sz="2800" b="1" dirty="0">
              <a:latin typeface="Nunito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>
                <a:latin typeface="Nunito" pitchFamily="2" charset="77"/>
              </a:rPr>
              <a:t>Complex grids </a:t>
            </a:r>
            <a:r>
              <a:rPr lang="en-GB" sz="2800" dirty="0">
                <a:latin typeface="Nunito" pitchFamily="2" charset="77"/>
              </a:rPr>
              <a:t>(HEALPix, reduced Gaussian, ORCA etc.) are supported out-of-the-box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Nunito" pitchFamily="2" charset="77"/>
              </a:rPr>
              <a:t>Style libraries improve </a:t>
            </a:r>
            <a:r>
              <a:rPr lang="en-GB" sz="2800" b="1" dirty="0">
                <a:latin typeface="Nunito" pitchFamily="2" charset="77"/>
              </a:rPr>
              <a:t>consistency</a:t>
            </a:r>
            <a:r>
              <a:rPr lang="en-GB" sz="2800" dirty="0">
                <a:latin typeface="Nunito" pitchFamily="2" charset="77"/>
              </a:rPr>
              <a:t> of visualisations &amp; branding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>
              <a:latin typeface="Nunito" pitchFamily="2" charset="77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4A7E206-9F64-A6B8-6F11-CFE8AE371625}"/>
              </a:ext>
            </a:extLst>
          </p:cNvPr>
          <p:cNvSpPr txBox="1">
            <a:spLocks/>
          </p:cNvSpPr>
          <p:nvPr/>
        </p:nvSpPr>
        <p:spPr>
          <a:xfrm>
            <a:off x="836612" y="551331"/>
            <a:ext cx="10515600" cy="720260"/>
          </a:xfrm>
          <a:prstGeom prst="rect">
            <a:avLst/>
          </a:prstGeom>
        </p:spPr>
        <p:txBody>
          <a:bodyPr lIns="0" tIns="0" rIns="0" bIns="0"/>
          <a:lstStyle>
            <a:lvl1pPr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400" kern="1200">
                <a:solidFill>
                  <a:srgbClr val="064E83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dirty="0">
                <a:latin typeface="Nunito" pitchFamily="2" charset="77"/>
              </a:rPr>
              <a:t>How does earthkit-plots make plotting easier?</a:t>
            </a:r>
          </a:p>
        </p:txBody>
      </p:sp>
      <p:pic>
        <p:nvPicPr>
          <p:cNvPr id="2" name="Picture 1" descr="A map of the united states&#10;&#10;AI-generated content may be incorrect.">
            <a:extLst>
              <a:ext uri="{FF2B5EF4-FFF2-40B4-BE49-F238E27FC236}">
                <a16:creationId xmlns:a16="http://schemas.microsoft.com/office/drawing/2014/main" id="{45360776-2497-F6D0-BC6A-81030656B6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9991" y="1501555"/>
            <a:ext cx="3874081" cy="4216606"/>
          </a:xfrm>
          <a:prstGeom prst="roundRect">
            <a:avLst>
              <a:gd name="adj" fmla="val 5567"/>
            </a:avLst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3195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C6E71-5866-FF7C-CEAD-244B52DCE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9B22E6-A2E3-2107-8A40-A498F04157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FA4C40-AC9E-3039-DDB7-EFD8E74F83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FBD1AB2-C8A6-3E0E-6C1A-0C93C34A1169}"/>
              </a:ext>
            </a:extLst>
          </p:cNvPr>
          <p:cNvSpPr txBox="1">
            <a:spLocks/>
          </p:cNvSpPr>
          <p:nvPr/>
        </p:nvSpPr>
        <p:spPr>
          <a:xfrm>
            <a:off x="836612" y="519808"/>
            <a:ext cx="10515600" cy="720260"/>
          </a:xfrm>
          <a:prstGeom prst="rect">
            <a:avLst/>
          </a:prstGeom>
        </p:spPr>
        <p:txBody>
          <a:bodyPr lIns="0" tIns="0" rIns="0" bIns="0"/>
          <a:lstStyle>
            <a:lvl1pPr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400" kern="1200">
                <a:solidFill>
                  <a:srgbClr val="064E83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b="1" dirty="0">
                <a:latin typeface="Nunito" pitchFamily="2" charset="77"/>
              </a:rPr>
              <a:t>Ultra-high-level </a:t>
            </a:r>
            <a:r>
              <a:rPr lang="en-GB" sz="3600" dirty="0">
                <a:latin typeface="Nunito" pitchFamily="2" charset="77"/>
              </a:rPr>
              <a:t>API</a:t>
            </a:r>
            <a:endParaRPr lang="en-GB" sz="3600" b="1" dirty="0">
              <a:latin typeface="Nunito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FCFD55-2FEC-9625-3B71-F72606C3AB63}"/>
              </a:ext>
            </a:extLst>
          </p:cNvPr>
          <p:cNvSpPr txBox="1"/>
          <p:nvPr/>
        </p:nvSpPr>
        <p:spPr>
          <a:xfrm>
            <a:off x="5767452" y="1364860"/>
            <a:ext cx="611906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Nunito" pitchFamily="2" charset="77"/>
              </a:rPr>
              <a:t>You can do a lot with a single line of code.</a:t>
            </a:r>
          </a:p>
          <a:p>
            <a:endParaRPr lang="en-GB" sz="2800" dirty="0">
              <a:latin typeface="Nunito" pitchFamily="2" charset="77"/>
            </a:endParaRPr>
          </a:p>
          <a:p>
            <a:r>
              <a:rPr lang="en-GB" sz="2800" dirty="0">
                <a:latin typeface="Nunito" pitchFamily="2" charset="77"/>
              </a:rPr>
              <a:t>High-level API makes the “best attempt” at plotting data, including automatic styles.</a:t>
            </a:r>
          </a:p>
          <a:p>
            <a:endParaRPr lang="en-GB" sz="2800" dirty="0">
              <a:latin typeface="Nunito" pitchFamily="2" charset="77"/>
            </a:endParaRPr>
          </a:p>
          <a:p>
            <a:r>
              <a:rPr lang="en-GB" sz="2800" dirty="0">
                <a:latin typeface="Nunito" pitchFamily="2" charset="77"/>
              </a:rPr>
              <a:t>That data can be </a:t>
            </a:r>
            <a:r>
              <a:rPr lang="en-GB" sz="2800" b="1" dirty="0">
                <a:latin typeface="Nunito" pitchFamily="2" charset="77"/>
              </a:rPr>
              <a:t>GRIB</a:t>
            </a:r>
            <a:r>
              <a:rPr lang="en-GB" sz="2800" dirty="0">
                <a:latin typeface="Nunito" pitchFamily="2" charset="77"/>
              </a:rPr>
              <a:t>, </a:t>
            </a:r>
            <a:r>
              <a:rPr lang="en-GB" sz="2800" b="1" dirty="0" err="1">
                <a:latin typeface="Nunito" pitchFamily="2" charset="77"/>
              </a:rPr>
              <a:t>netCDF</a:t>
            </a:r>
            <a:r>
              <a:rPr lang="en-GB" sz="2800" dirty="0">
                <a:latin typeface="Nunito" pitchFamily="2" charset="77"/>
              </a:rPr>
              <a:t>, </a:t>
            </a:r>
            <a:r>
              <a:rPr lang="en-GB" sz="2800" b="1" dirty="0" err="1">
                <a:latin typeface="Nunito" pitchFamily="2" charset="77"/>
              </a:rPr>
              <a:t>xarray</a:t>
            </a:r>
            <a:r>
              <a:rPr lang="en-GB" sz="2800" dirty="0">
                <a:latin typeface="Nunito" pitchFamily="2" charset="77"/>
              </a:rPr>
              <a:t> or </a:t>
            </a:r>
            <a:r>
              <a:rPr lang="en-GB" sz="2800" b="1" dirty="0">
                <a:latin typeface="Nunito" pitchFamily="2" charset="77"/>
              </a:rPr>
              <a:t>NumPy </a:t>
            </a:r>
            <a:r>
              <a:rPr lang="en-GB" sz="2800" dirty="0">
                <a:latin typeface="Nunito" pitchFamily="2" charset="77"/>
              </a:rPr>
              <a:t>arrays.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551CEB9-9F8D-DE8C-DA7B-DCB3D17AAD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626" y="1675714"/>
            <a:ext cx="5097334" cy="376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346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17F43-8118-62AF-4F08-206EF3EEB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B6AF81-7D5B-E220-147B-17676CE598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FC6C16-1FC9-6566-E3C7-C2A2CCDB49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4B6F8BE-9E37-EB27-2264-BACE03C6EA18}"/>
              </a:ext>
            </a:extLst>
          </p:cNvPr>
          <p:cNvSpPr txBox="1">
            <a:spLocks/>
          </p:cNvSpPr>
          <p:nvPr/>
        </p:nvSpPr>
        <p:spPr>
          <a:xfrm>
            <a:off x="836612" y="519808"/>
            <a:ext cx="10515600" cy="720260"/>
          </a:xfrm>
          <a:prstGeom prst="rect">
            <a:avLst/>
          </a:prstGeom>
        </p:spPr>
        <p:txBody>
          <a:bodyPr lIns="0" tIns="0" rIns="0" bIns="0"/>
          <a:lstStyle>
            <a:lvl1pPr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400" kern="1200">
                <a:solidFill>
                  <a:srgbClr val="064E83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b="1" dirty="0">
                <a:latin typeface="Nunito" pitchFamily="2" charset="77"/>
              </a:rPr>
              <a:t>Ultra-high-level </a:t>
            </a:r>
            <a:r>
              <a:rPr lang="en-GB" sz="3600" dirty="0">
                <a:latin typeface="Nunito" pitchFamily="2" charset="77"/>
              </a:rPr>
              <a:t>API</a:t>
            </a:r>
            <a:endParaRPr lang="en-GB" sz="3600" b="1" dirty="0">
              <a:latin typeface="Nunito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9E63AB-5FEA-29E0-5331-CF1C58DE0D49}"/>
              </a:ext>
            </a:extLst>
          </p:cNvPr>
          <p:cNvSpPr txBox="1"/>
          <p:nvPr/>
        </p:nvSpPr>
        <p:spPr>
          <a:xfrm>
            <a:off x="5767452" y="1364860"/>
            <a:ext cx="611906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Nunito" pitchFamily="2" charset="77"/>
              </a:rPr>
              <a:t>You can do a lot with a single line of code.</a:t>
            </a:r>
          </a:p>
          <a:p>
            <a:endParaRPr lang="en-GB" sz="2800" dirty="0">
              <a:latin typeface="Nunito" pitchFamily="2" charset="77"/>
            </a:endParaRPr>
          </a:p>
          <a:p>
            <a:r>
              <a:rPr lang="en-GB" sz="2800" dirty="0">
                <a:latin typeface="Nunito" pitchFamily="2" charset="77"/>
              </a:rPr>
              <a:t>You do not need to extract coordinates or variables from your data: earthkit-plots does that automatically.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2DD6D68-E4DB-F8DE-8C51-03C3043F69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626" y="1675714"/>
            <a:ext cx="5097334" cy="37612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0E4BA40-69FD-0148-4773-B1075FAE2D0E}"/>
              </a:ext>
            </a:extLst>
          </p:cNvPr>
          <p:cNvSpPr/>
          <p:nvPr/>
        </p:nvSpPr>
        <p:spPr>
          <a:xfrm>
            <a:off x="1786270" y="1718246"/>
            <a:ext cx="882502" cy="3615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208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81D7B-36E6-E11E-938C-3682DC9E9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CD585E-102D-4C3B-04B3-F489119607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7ECFAF-B575-C7C6-5408-5FD2E9103C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8382F44-74F9-4720-DB82-E52D7BC47068}"/>
              </a:ext>
            </a:extLst>
          </p:cNvPr>
          <p:cNvSpPr txBox="1">
            <a:spLocks/>
          </p:cNvSpPr>
          <p:nvPr/>
        </p:nvSpPr>
        <p:spPr>
          <a:xfrm>
            <a:off x="836610" y="333745"/>
            <a:ext cx="10515600" cy="720260"/>
          </a:xfrm>
          <a:prstGeom prst="rect">
            <a:avLst/>
          </a:prstGeom>
        </p:spPr>
        <p:txBody>
          <a:bodyPr lIns="0" tIns="0" rIns="0" bIns="0"/>
          <a:lstStyle>
            <a:lvl1pPr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400" kern="1200">
                <a:solidFill>
                  <a:srgbClr val="064E83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b="1" dirty="0">
                <a:latin typeface="Nunito" pitchFamily="2" charset="77"/>
              </a:rPr>
              <a:t>Domain </a:t>
            </a:r>
            <a:r>
              <a:rPr lang="en-GB" sz="3600" dirty="0">
                <a:latin typeface="Nunito" pitchFamily="2" charset="77"/>
              </a:rPr>
              <a:t>and </a:t>
            </a:r>
            <a:r>
              <a:rPr lang="en-GB" sz="3600" b="1" dirty="0">
                <a:latin typeface="Nunito" pitchFamily="2" charset="77"/>
              </a:rPr>
              <a:t>units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69D5E3-BC5D-0870-B593-8156612991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644" y="901304"/>
            <a:ext cx="4731657" cy="533221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4593AB2-2284-47ED-66EE-D4EF2083D864}"/>
              </a:ext>
            </a:extLst>
          </p:cNvPr>
          <p:cNvSpPr txBox="1"/>
          <p:nvPr/>
        </p:nvSpPr>
        <p:spPr>
          <a:xfrm>
            <a:off x="5808682" y="1447719"/>
            <a:ext cx="572786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Nunito" pitchFamily="2" charset="77"/>
              </a:rPr>
              <a:t>You can pass a </a:t>
            </a:r>
            <a:r>
              <a:rPr lang="en-GB" sz="2800" b="1" dirty="0">
                <a:latin typeface="Nunito" pitchFamily="2" charset="77"/>
              </a:rPr>
              <a:t>domain </a:t>
            </a:r>
            <a:r>
              <a:rPr lang="en-GB" sz="2800" dirty="0">
                <a:latin typeface="Nunito" pitchFamily="2" charset="77"/>
              </a:rPr>
              <a:t>and </a:t>
            </a:r>
            <a:r>
              <a:rPr lang="en-GB" sz="2800" b="1" dirty="0">
                <a:latin typeface="Nunito" pitchFamily="2" charset="77"/>
              </a:rPr>
              <a:t>units</a:t>
            </a:r>
            <a:r>
              <a:rPr lang="en-GB" sz="2800" dirty="0">
                <a:latin typeface="Nunito" pitchFamily="2" charset="77"/>
              </a:rPr>
              <a:t> to any plot to quickly tweak it to your needs.</a:t>
            </a:r>
          </a:p>
          <a:p>
            <a:endParaRPr lang="en-GB" sz="2800" dirty="0">
              <a:latin typeface="Nunito" pitchFamily="2" charset="77"/>
            </a:endParaRPr>
          </a:p>
          <a:p>
            <a:r>
              <a:rPr lang="en-GB" sz="2800" dirty="0">
                <a:latin typeface="Nunito" pitchFamily="2" charset="77"/>
              </a:rPr>
              <a:t>By leveraging earthkit-data’s understanding of data sources, we can do things like unit conversion on-the-fly.</a:t>
            </a:r>
          </a:p>
        </p:txBody>
      </p:sp>
    </p:spTree>
    <p:extLst>
      <p:ext uri="{BB962C8B-B14F-4D97-AF65-F5344CB8AC3E}">
        <p14:creationId xmlns:p14="http://schemas.microsoft.com/office/powerpoint/2010/main" val="3351324117"/>
      </p:ext>
    </p:extLst>
  </p:cSld>
  <p:clrMapOvr>
    <a:masterClrMapping/>
  </p:clrMapOvr>
</p:sld>
</file>

<file path=ppt/theme/theme1.xml><?xml version="1.0" encoding="utf-8"?>
<a:theme xmlns:a="http://schemas.openxmlformats.org/drawingml/2006/main" name="ECMWF Light 16:9 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CMWF_16.9_light_blue.potx" id="{6E553A05-1FF4-41A6-8DCD-4A16C4C52284}" vid="{CB9C2DB0-F904-43F7-8D0F-6F373F3FC06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b715c95-b911-42b3-8126-9e6d7eb3f0dc" xsi:nil="true"/>
    <lcf76f155ced4ddcb4097134ff3c332f xmlns="34da5c7c-42ce-4f97-8e89-5ab6a0675279">
      <Terms xmlns="http://schemas.microsoft.com/office/infopath/2007/PartnerControls"/>
    </lcf76f155ced4ddcb4097134ff3c332f>
    <_dlc_DocId xmlns="3b715c95-b911-42b3-8126-9e6d7eb3f0dc">ZUXVPJ72JVYN-308980409-14</_dlc_DocId>
    <_dlc_DocIdUrl xmlns="3b715c95-b911-42b3-8126-9e6d7eb3f0dc">
      <Url>https://ecmwf.sharepoint.com/sites/templates/_layouts/15/DocIdRedir.aspx?ID=ZUXVPJ72JVYN-308980409-14</Url>
      <Description>ZUXVPJ72JVYN-308980409-14</Description>
    </_dlc_DocIdUrl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BE5B23F872F249BA78B9EED1161059" ma:contentTypeVersion="10" ma:contentTypeDescription="Create a new document." ma:contentTypeScope="" ma:versionID="25fab8bf07a7e3a25727b8e11abd01d1">
  <xsd:schema xmlns:xsd="http://www.w3.org/2001/XMLSchema" xmlns:xs="http://www.w3.org/2001/XMLSchema" xmlns:p="http://schemas.microsoft.com/office/2006/metadata/properties" xmlns:ns2="34da5c7c-42ce-4f97-8e89-5ab6a0675279" xmlns:ns3="3b715c95-b911-42b3-8126-9e6d7eb3f0dc" targetNamespace="http://schemas.microsoft.com/office/2006/metadata/properties" ma:root="true" ma:fieldsID="b9c2926da8c2155b7fea994d3382d458" ns2:_="" ns3:_="">
    <xsd:import namespace="34da5c7c-42ce-4f97-8e89-5ab6a0675279"/>
    <xsd:import namespace="3b715c95-b911-42b3-8126-9e6d7eb3f0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da5c7c-42ce-4f97-8e89-5ab6a06752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4cf7ce8-6a73-4870-b03b-717f0b586e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715c95-b911-42b3-8126-9e6d7eb3f0d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16a6648-1e96-4828-bd7b-a115050f65f6}" ma:internalName="TaxCatchAll" ma:showField="CatchAllData" ma:web="3b715c95-b911-42b3-8126-9e6d7eb3f0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1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1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7940C50-C4CE-40EC-9E91-05D71EB15BD4}">
  <ds:schemaRefs>
    <ds:schemaRef ds:uri="http://purl.org/dc/elements/1.1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3b715c95-b911-42b3-8126-9e6d7eb3f0dc"/>
    <ds:schemaRef ds:uri="http://purl.org/dc/terms/"/>
    <ds:schemaRef ds:uri="http://schemas.microsoft.com/office/infopath/2007/PartnerControls"/>
    <ds:schemaRef ds:uri="34da5c7c-42ce-4f97-8e89-5ab6a0675279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F4FCF79-45E3-4FE6-A7E3-979A64AFA10C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11C7391A-24E9-458E-ACEF-7669EE83A25A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61CADD64-E79A-425E-8D98-807DB4C5A380}">
  <ds:schemaRefs>
    <ds:schemaRef ds:uri="34da5c7c-42ce-4f97-8e89-5ab6a0675279"/>
    <ds:schemaRef ds:uri="3b715c95-b911-42b3-8126-9e6d7eb3f0d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21b711c6-aab7-4d36-9ffb-ac0357bc20ba}" enabled="0" method="" siteId="{21b711c6-aab7-4d36-9ffb-ac0357bc20b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ECMWF Light 16:9 blue</Template>
  <TotalTime>573</TotalTime>
  <Words>1014</Words>
  <Application>Microsoft Macintosh PowerPoint</Application>
  <PresentationFormat>Custom</PresentationFormat>
  <Paragraphs>143</Paragraphs>
  <Slides>19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Nunito</vt:lpstr>
      <vt:lpstr>Varela Round</vt:lpstr>
      <vt:lpstr>ECMWF Light 16:9 blue</vt:lpstr>
      <vt:lpstr>PowerPoint Presentation</vt:lpstr>
      <vt:lpstr>What is earthkit-plots?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Corentin Carton de Wiart</dc:creator>
  <cp:lastModifiedBy>James Varndell</cp:lastModifiedBy>
  <cp:revision>19</cp:revision>
  <cp:lastPrinted>2014-11-19T12:15:44Z</cp:lastPrinted>
  <dcterms:created xsi:type="dcterms:W3CDTF">2025-07-17T08:19:09Z</dcterms:created>
  <dcterms:modified xsi:type="dcterms:W3CDTF">2026-05-06T20:20:58Z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0x01010079BE5B23F872F249BA78B9EED1161059</vt:lpwstr>
  </property>
  <property fmtid="{D5CDD505-2E9C-101B-9397-08002B2CF9AE}" pid="3" name="Order">
    <vt:r8>1400</vt:r8>
  </property>
  <property fmtid="{D5CDD505-2E9C-101B-9397-08002B2CF9AE}" pid="4" name="_dlc_DocIdItemGuid">
    <vt:lpwstr>f3292dc5-5bd6-5895-bef3-864e095b01f2</vt:lpwstr>
  </property>
  <property fmtid="{D5CDD505-2E9C-101B-9397-08002B2CF9AE}" pid="5" name="MediaServiceImageTags">
    <vt:lpwstr/>
  </property>
</Properties>
</file>