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9"/>
  </p:notesMasterIdLst>
  <p:handoutMasterIdLst>
    <p:handoutMasterId r:id="rId10"/>
  </p:handoutMasterIdLst>
  <p:sldIdLst>
    <p:sldId id="258" r:id="rId6"/>
    <p:sldId id="915" r:id="rId7"/>
    <p:sldId id="916" r:id="rId8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3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frameSlides="1"/>
  <p:clrMru>
    <a:srgbClr val="064E83"/>
    <a:srgbClr val="6C8AAF"/>
    <a:srgbClr val="2E3F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A053B7-A81B-3E42-8F02-2EC3F044E208}" v="34" dt="2026-03-17T10:29:55.631"/>
    <p1510:client id="{983B7BBB-A5AA-79C6-1105-8B1CBBB1274B}" v="3" dt="2026-03-17T10:26:38.0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19" autoAdjust="0"/>
    <p:restoredTop sz="94658" autoAdjust="0"/>
  </p:normalViewPr>
  <p:slideViewPr>
    <p:cSldViewPr snapToGrid="0" snapToObjects="1" showGuides="1">
      <p:cViewPr varScale="1">
        <p:scale>
          <a:sx n="116" d="100"/>
          <a:sy n="116" d="100"/>
        </p:scale>
        <p:origin x="856" y="176"/>
      </p:cViewPr>
      <p:guideLst>
        <p:guide orient="horz" pos="2183"/>
        <p:guide pos="383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rentin Carton de Wiart" userId="dc257ee7-e011-4002-ba0c-01ff9bde1d10" providerId="ADAL" clId="{7384B958-E162-5BC3-8E79-F51B63ADB4F3}"/>
    <pc:docChg chg="modSld">
      <pc:chgData name="Corentin Carton de Wiart" userId="dc257ee7-e011-4002-ba0c-01ff9bde1d10" providerId="ADAL" clId="{7384B958-E162-5BC3-8E79-F51B63ADB4F3}" dt="2026-03-17T13:04:50.128" v="64" actId="14100"/>
      <pc:docMkLst>
        <pc:docMk/>
      </pc:docMkLst>
      <pc:sldChg chg="modSp mod">
        <pc:chgData name="Corentin Carton de Wiart" userId="dc257ee7-e011-4002-ba0c-01ff9bde1d10" providerId="ADAL" clId="{7384B958-E162-5BC3-8E79-F51B63ADB4F3}" dt="2026-03-17T13:04:50.128" v="64" actId="14100"/>
        <pc:sldMkLst>
          <pc:docMk/>
          <pc:sldMk cId="1928213388" sldId="915"/>
        </pc:sldMkLst>
        <pc:spChg chg="mod">
          <ac:chgData name="Corentin Carton de Wiart" userId="dc257ee7-e011-4002-ba0c-01ff9bde1d10" providerId="ADAL" clId="{7384B958-E162-5BC3-8E79-F51B63ADB4F3}" dt="2026-03-17T13:04:50.128" v="64" actId="14100"/>
          <ac:spMkLst>
            <pc:docMk/>
            <pc:sldMk cId="1928213388" sldId="915"/>
            <ac:spMk id="3" creationId="{ED85D19F-E08D-4C84-38E5-662A2AFD434F}"/>
          </ac:spMkLst>
        </pc:spChg>
      </pc:sldChg>
      <pc:sldChg chg="modSp modAnim">
        <pc:chgData name="Corentin Carton de Wiart" userId="dc257ee7-e011-4002-ba0c-01ff9bde1d10" providerId="ADAL" clId="{7384B958-E162-5BC3-8E79-F51B63ADB4F3}" dt="2026-03-17T10:29:55.631" v="33" actId="20577"/>
        <pc:sldMkLst>
          <pc:docMk/>
          <pc:sldMk cId="107199045" sldId="916"/>
        </pc:sldMkLst>
        <pc:spChg chg="mod">
          <ac:chgData name="Corentin Carton de Wiart" userId="dc257ee7-e011-4002-ba0c-01ff9bde1d10" providerId="ADAL" clId="{7384B958-E162-5BC3-8E79-F51B63ADB4F3}" dt="2026-03-17T10:29:55.631" v="33" actId="20577"/>
          <ac:spMkLst>
            <pc:docMk/>
            <pc:sldMk cId="107199045" sldId="916"/>
            <ac:spMk id="7" creationId="{D3A24F2A-90AD-E10A-6547-E654ADA7B85E}"/>
          </ac:spMkLst>
        </pc:spChg>
      </pc:sldChg>
    </pc:docChg>
  </pc:docChgLst>
  <pc:docChgLst>
    <pc:chgData name="Corentin Carton de Wiart" userId="S::corentin.carton@ecmwf.int::dc257ee7-e011-4002-ba0c-01ff9bde1d10" providerId="AD" clId="Web-{983B7BBB-A5AA-79C6-1105-8B1CBBB1274B}"/>
    <pc:docChg chg="modSld">
      <pc:chgData name="Corentin Carton de Wiart" userId="S::corentin.carton@ecmwf.int::dc257ee7-e011-4002-ba0c-01ff9bde1d10" providerId="AD" clId="Web-{983B7BBB-A5AA-79C6-1105-8B1CBBB1274B}" dt="2026-03-17T10:26:38.070" v="2" actId="20577"/>
      <pc:docMkLst>
        <pc:docMk/>
      </pc:docMkLst>
      <pc:sldChg chg="modSp">
        <pc:chgData name="Corentin Carton de Wiart" userId="S::corentin.carton@ecmwf.int::dc257ee7-e011-4002-ba0c-01ff9bde1d10" providerId="AD" clId="Web-{983B7BBB-A5AA-79C6-1105-8B1CBBB1274B}" dt="2026-03-17T10:26:38.070" v="2" actId="20577"/>
        <pc:sldMkLst>
          <pc:docMk/>
          <pc:sldMk cId="107199045" sldId="916"/>
        </pc:sldMkLst>
        <pc:spChg chg="mod">
          <ac:chgData name="Corentin Carton de Wiart" userId="S::corentin.carton@ecmwf.int::dc257ee7-e011-4002-ba0c-01ff9bde1d10" providerId="AD" clId="Web-{983B7BBB-A5AA-79C6-1105-8B1CBBB1274B}" dt="2026-03-17T10:26:38.070" v="2" actId="20577"/>
          <ac:spMkLst>
            <pc:docMk/>
            <pc:sldMk cId="107199045" sldId="916"/>
            <ac:spMk id="7" creationId="{D3A24F2A-90AD-E10A-6547-E654ADA7B85E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7351A7-8A0E-BC4A-B507-BC9FBEDEB94D}" type="datetime1">
              <a:rPr lang="en-US" smtClean="0"/>
              <a:pPr/>
              <a:t>3/17/26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FFE683-3A33-1F4A-90D8-528147015F1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2195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0BA50B-6875-0F43-A70A-41BA2A188017}" type="datetime1">
              <a:rPr lang="en-US" smtClean="0"/>
              <a:pPr/>
              <a:t>3/17/26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3270C-FB42-C54A-AC71-B4EEB4FA7F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96709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3270C-FB42-C54A-AC71-B4EEB4FA7F1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8968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90CD7-FA8D-85DD-BC8C-1C8AE7E35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3AC986-F1BF-E41C-CC74-120D556092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7F713B-2902-46F1-E898-6129D83589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Most dependencies are optional, so you don’t have to install them unless you need them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4648F6-EBAF-5DDD-E8FA-2D0325EEBC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3270C-FB42-C54A-AC71-B4EEB4FA7F1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863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 txBox="1">
            <a:spLocks/>
          </p:cNvSpPr>
          <p:nvPr userDrawn="1"/>
        </p:nvSpPr>
        <p:spPr>
          <a:xfrm>
            <a:off x="8076534" y="5984875"/>
            <a:ext cx="1953066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64E8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© ECMWF </a:t>
            </a:r>
            <a:fld id="{D4C56AD5-C73F-B44A-96CB-E8BE2C5CB95A}" type="datetime4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64E8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March 17, 2026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64E8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2160000" y="1294198"/>
            <a:ext cx="7869600" cy="519800"/>
          </a:xfrm>
          <a:prstGeom prst="rect">
            <a:avLst/>
          </a:prstGeom>
        </p:spPr>
        <p:txBody>
          <a:bodyPr vert="horz" lIns="0" tIns="0" rIns="0" bIns="0" anchor="b" anchorCtr="0">
            <a:spAutoFit/>
          </a:bodyPr>
          <a:lstStyle>
            <a:lvl1pPr marL="0" indent="0">
              <a:lnSpc>
                <a:spcPts val="4000"/>
              </a:lnSpc>
              <a:spcBef>
                <a:spcPts val="0"/>
              </a:spcBef>
              <a:buNone/>
              <a:defRPr sz="3600" b="1">
                <a:solidFill>
                  <a:srgbClr val="064E83"/>
                </a:solidFill>
              </a:defRPr>
            </a:lvl1pPr>
          </a:lstStyle>
          <a:p>
            <a:pPr lvl="0"/>
            <a:r>
              <a:rPr lang="en-GB" dirty="0"/>
              <a:t>Title of Presentation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2160000" y="1980000"/>
            <a:ext cx="7869600" cy="382156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24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 dirty="0"/>
              <a:t>Subtitle of Presentation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60000" y="2700001"/>
            <a:ext cx="7869600" cy="307777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 dirty="0"/>
              <a:t>Author’s Name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2160000" y="3121224"/>
            <a:ext cx="7869600" cy="254771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 dirty="0"/>
              <a:t>Author’s Address</a:t>
            </a:r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2160000" y="3429000"/>
            <a:ext cx="7869600" cy="228268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 dirty="0" err="1"/>
              <a:t>email@ddress</a:t>
            </a:r>
            <a:endParaRPr lang="en-GB" dirty="0"/>
          </a:p>
        </p:txBody>
      </p:sp>
      <p:pic>
        <p:nvPicPr>
          <p:cNvPr id="10" name="Picture 9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0000" y="5984875"/>
            <a:ext cx="2135591" cy="36695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160000" y="360000"/>
            <a:ext cx="786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2159999" y="936000"/>
            <a:ext cx="7869601" cy="498600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lnSpc>
                <a:spcPts val="2200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30000" indent="-270000">
              <a:lnSpc>
                <a:spcPts val="2000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90000" indent="-270000">
              <a:lnSpc>
                <a:spcPts val="1800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50000" indent="-270000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10000" indent="-270000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Top level text goes in here </a:t>
            </a:r>
          </a:p>
          <a:p>
            <a:pPr lvl="1"/>
            <a:r>
              <a:rPr lang="en-GB" dirty="0"/>
              <a:t>Second level text goes in here</a:t>
            </a:r>
          </a:p>
          <a:p>
            <a:pPr lvl="2"/>
            <a:r>
              <a:rPr lang="en-GB" dirty="0"/>
              <a:t>Third level text goes in here</a:t>
            </a:r>
          </a:p>
          <a:p>
            <a:pPr lvl="3"/>
            <a:r>
              <a:rPr lang="en-GB" dirty="0"/>
              <a:t>Fourth level text goes in here</a:t>
            </a:r>
          </a:p>
          <a:p>
            <a:pPr lvl="4"/>
            <a:r>
              <a:rPr lang="en-GB" dirty="0"/>
              <a:t>Fifth level text goes in here</a:t>
            </a:r>
            <a:endParaRPr lang="en-US" dirty="0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6B3B0B0F-E794-1244-9699-107C60B9C23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3502372" y="6308255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 dirty="0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0001" y="6293597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de marg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240000" y="360000"/>
            <a:ext cx="570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3240000" y="936000"/>
            <a:ext cx="5709600" cy="498600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lnSpc>
                <a:spcPts val="2200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30000" indent="-270000">
              <a:lnSpc>
                <a:spcPts val="2000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90000" indent="-270000">
              <a:lnSpc>
                <a:spcPts val="1800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50000" indent="-270000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10000" indent="-270000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Top level text goes in here </a:t>
            </a:r>
          </a:p>
          <a:p>
            <a:pPr lvl="1"/>
            <a:r>
              <a:rPr lang="en-GB" dirty="0"/>
              <a:t>Second level text goes in here</a:t>
            </a:r>
          </a:p>
          <a:p>
            <a:pPr lvl="2"/>
            <a:r>
              <a:rPr lang="en-GB" dirty="0"/>
              <a:t>Third level text goes in here</a:t>
            </a:r>
          </a:p>
          <a:p>
            <a:pPr lvl="3"/>
            <a:r>
              <a:rPr lang="en-GB" dirty="0"/>
              <a:t>Fourth level text goes in here</a:t>
            </a:r>
          </a:p>
          <a:p>
            <a:pPr lvl="4"/>
            <a:r>
              <a:rPr lang="en-GB" dirty="0"/>
              <a:t>Fifth level text goes in here</a:t>
            </a:r>
            <a:endParaRPr lang="en-US" dirty="0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05F19C50-BC3B-5841-9AFF-3A0443B6606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Date Placeholder 10"/>
          <p:cNvSpPr txBox="1">
            <a:spLocks/>
          </p:cNvSpPr>
          <p:nvPr userDrawn="1"/>
        </p:nvSpPr>
        <p:spPr>
          <a:xfrm>
            <a:off x="8564419" y="6308255"/>
            <a:ext cx="1465181" cy="23065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October 29, 2014</a:t>
            </a:r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4582373" y="6308255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 dirty="0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40001" y="6293597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narrow marg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080000" y="360000"/>
            <a:ext cx="1002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1080000" y="936000"/>
            <a:ext cx="10029600" cy="498600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lnSpc>
                <a:spcPts val="2200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30000" indent="-270000">
              <a:lnSpc>
                <a:spcPts val="2000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90000" indent="-270000">
              <a:lnSpc>
                <a:spcPts val="1800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50000" indent="-270000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10000" indent="-270000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Top level text goes in here </a:t>
            </a:r>
          </a:p>
          <a:p>
            <a:pPr lvl="1"/>
            <a:r>
              <a:rPr lang="en-GB" dirty="0"/>
              <a:t>Second level text goes in here</a:t>
            </a:r>
          </a:p>
          <a:p>
            <a:pPr lvl="2"/>
            <a:r>
              <a:rPr lang="en-GB" dirty="0"/>
              <a:t>Third level text goes in here</a:t>
            </a:r>
          </a:p>
          <a:p>
            <a:pPr lvl="3"/>
            <a:r>
              <a:rPr lang="en-GB" dirty="0"/>
              <a:t>Fourth level text goes in here</a:t>
            </a:r>
          </a:p>
          <a:p>
            <a:pPr lvl="4"/>
            <a:r>
              <a:rPr lang="en-GB" dirty="0"/>
              <a:t>Fifth level text goes in here</a:t>
            </a:r>
            <a:endParaRPr lang="en-US" dirty="0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E4AB80EA-DB86-D849-B86F-15DAF31F047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Date Placeholder 10"/>
          <p:cNvSpPr txBox="1">
            <a:spLocks/>
          </p:cNvSpPr>
          <p:nvPr userDrawn="1"/>
        </p:nvSpPr>
        <p:spPr>
          <a:xfrm>
            <a:off x="8564419" y="6308255"/>
            <a:ext cx="1465181" cy="23065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October 29, 2014</a:t>
            </a:r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422372" y="6308255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 dirty="0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000" y="6308254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owerPoint_strip2.png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18288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</p:sldLayoutIdLst>
  <p:hf hdr="0" dt="0"/>
  <p:txStyles>
    <p:titleStyle>
      <a:lvl1pPr algn="l" defTabSz="457200" rtl="0" eaLnBrk="1" latinLnBrk="0" hangingPunct="1">
        <a:lnSpc>
          <a:spcPts val="2800"/>
        </a:lnSpc>
        <a:spcBef>
          <a:spcPct val="0"/>
        </a:spcBef>
        <a:buNone/>
        <a:defRPr sz="2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bg1"/>
        </a:buClr>
        <a:buFont typeface="Arial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bg1"/>
        </a:buClr>
        <a:buFont typeface="Arial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bg1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bg1"/>
        </a:buClr>
        <a:buFont typeface="Arial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bg1"/>
        </a:buClr>
        <a:buFont typeface="Arial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BD20AE-9D82-9E41-555E-9B76EE9516E4}"/>
              </a:ext>
            </a:extLst>
          </p:cNvPr>
          <p:cNvSpPr/>
          <p:nvPr/>
        </p:nvSpPr>
        <p:spPr>
          <a:xfrm>
            <a:off x="683046" y="3294043"/>
            <a:ext cx="3701667" cy="356395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C554AD-C90D-ED3B-C749-A7B5848382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155" r="10876"/>
          <a:stretch>
            <a:fillRect/>
          </a:stretch>
        </p:blipFill>
        <p:spPr>
          <a:xfrm>
            <a:off x="4384713" y="-1"/>
            <a:ext cx="7804112" cy="6858001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1025681" y="3625221"/>
            <a:ext cx="5317245" cy="1025922"/>
          </a:xfrm>
        </p:spPr>
        <p:txBody>
          <a:bodyPr/>
          <a:lstStyle/>
          <a:p>
            <a:r>
              <a:rPr lang="en-US" dirty="0" err="1"/>
              <a:t>Earthkit-meteo</a:t>
            </a:r>
            <a:r>
              <a:rPr lang="en-US" dirty="0"/>
              <a:t> introduction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025681" y="4817145"/>
            <a:ext cx="7869600" cy="358560"/>
          </a:xfrm>
        </p:spPr>
        <p:txBody>
          <a:bodyPr vert="horz" wrap="square" lIns="0" tIns="0" rIns="0" bIns="0" anchor="t">
            <a:spAutoFit/>
          </a:bodyPr>
          <a:lstStyle/>
          <a:p>
            <a:r>
              <a:rPr lang="en-US" err="1"/>
              <a:t>Earthkit</a:t>
            </a:r>
            <a:r>
              <a:rPr lang="en-US"/>
              <a:t> 1.0 training</a:t>
            </a:r>
            <a:endParaRPr lang="en-US">
              <a:cs typeface="Arial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1025681" y="5228924"/>
            <a:ext cx="7869600" cy="277512"/>
          </a:xfrm>
        </p:spPr>
        <p:txBody>
          <a:bodyPr/>
          <a:lstStyle/>
          <a:p>
            <a:r>
              <a:rPr lang="en-US" sz="1600" b="1">
                <a:solidFill>
                  <a:schemeClr val="tx1">
                    <a:lumMod val="50000"/>
                    <a:lumOff val="50000"/>
                  </a:schemeClr>
                </a:solidFill>
              </a:rPr>
              <a:t>Development Section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DC808CA-9ACC-46F1-BA7F-28B5FFA168D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680" y="5770533"/>
            <a:ext cx="3240963" cy="98211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24075E5-19F9-83D9-BF3C-2E429C02A65F}"/>
              </a:ext>
            </a:extLst>
          </p:cNvPr>
          <p:cNvCxnSpPr/>
          <p:nvPr/>
        </p:nvCxnSpPr>
        <p:spPr>
          <a:xfrm>
            <a:off x="4384713" y="0"/>
            <a:ext cx="0" cy="6858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FED9E-6E0A-D082-29A3-3D6F61E3C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7EEF815-DEBE-054C-AE7A-039D4E4D1D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6607" y="2453848"/>
            <a:ext cx="6441539" cy="410812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18C645-5E9A-7C0F-510D-DEA62C11D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563" y="360000"/>
            <a:ext cx="7869600" cy="369332"/>
          </a:xfrm>
        </p:spPr>
        <p:txBody>
          <a:bodyPr lIns="0" tIns="0" rIns="0" bIns="0" anchor="t"/>
          <a:lstStyle/>
          <a:p>
            <a:r>
              <a:rPr lang="en-US" dirty="0">
                <a:cs typeface="Arial"/>
              </a:rPr>
              <a:t>The </a:t>
            </a:r>
            <a:r>
              <a:rPr lang="en-US" dirty="0" err="1">
                <a:cs typeface="Arial"/>
              </a:rPr>
              <a:t>earthkit</a:t>
            </a:r>
            <a:r>
              <a:rPr lang="en-US" dirty="0">
                <a:cs typeface="Arial"/>
              </a:rPr>
              <a:t> module for meteorological functions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85D19F-E08D-4C84-38E5-662A2AFD434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4928" y="2105323"/>
            <a:ext cx="3563484" cy="4226772"/>
          </a:xfrm>
        </p:spPr>
        <p:txBody>
          <a:bodyPr lIns="0" tIns="0" rIns="0" bIns="0" anchor="t"/>
          <a:lstStyle/>
          <a:p>
            <a:pPr indent="0">
              <a:buNone/>
            </a:pPr>
            <a:r>
              <a:rPr lang="en-US" dirty="0">
                <a:latin typeface="Calibri"/>
                <a:ea typeface="Calibri"/>
                <a:cs typeface="Calibri"/>
              </a:rPr>
              <a:t>Many submodules</a:t>
            </a:r>
          </a:p>
          <a:p>
            <a:pPr marL="285750" indent="-285750"/>
            <a:r>
              <a:rPr lang="en-US" dirty="0" err="1">
                <a:latin typeface="Calibri"/>
                <a:ea typeface="Calibri"/>
                <a:cs typeface="Calibri"/>
              </a:rPr>
              <a:t>Thermo</a:t>
            </a:r>
            <a:endParaRPr lang="en-US" dirty="0">
              <a:latin typeface="Calibri"/>
              <a:ea typeface="Calibri"/>
              <a:cs typeface="Calibri"/>
            </a:endParaRPr>
          </a:p>
          <a:p>
            <a:pPr marL="285750" indent="-285750"/>
            <a:r>
              <a:rPr lang="en-US" dirty="0">
                <a:latin typeface="Calibri"/>
                <a:ea typeface="Calibri"/>
                <a:cs typeface="Calibri"/>
              </a:rPr>
              <a:t> Wind</a:t>
            </a:r>
          </a:p>
          <a:p>
            <a:pPr marL="285750" indent="-285750"/>
            <a:r>
              <a:rPr lang="en-US" dirty="0">
                <a:latin typeface="Calibri"/>
                <a:ea typeface="Calibri"/>
                <a:cs typeface="Calibri"/>
              </a:rPr>
              <a:t>Score (linking with scores library)</a:t>
            </a:r>
          </a:p>
          <a:p>
            <a:pPr marL="285750" indent="-285750"/>
            <a:r>
              <a:rPr lang="en-US" dirty="0">
                <a:latin typeface="Calibri"/>
                <a:ea typeface="Calibri"/>
                <a:cs typeface="Calibri"/>
              </a:rPr>
              <a:t>Extreme (EFI, SOT, etc.)</a:t>
            </a:r>
          </a:p>
          <a:p>
            <a:pPr marL="285750" indent="-285750"/>
            <a:r>
              <a:rPr lang="en-US" dirty="0">
                <a:latin typeface="Calibri"/>
                <a:ea typeface="Calibri"/>
                <a:cs typeface="Calibri"/>
              </a:rPr>
              <a:t>Stats (Gumbel distribution, etc.)</a:t>
            </a:r>
          </a:p>
          <a:p>
            <a:pPr marL="285750" indent="-285750"/>
            <a:r>
              <a:rPr lang="en-US" dirty="0">
                <a:latin typeface="Calibri"/>
                <a:ea typeface="Calibri"/>
                <a:cs typeface="Calibri"/>
              </a:rPr>
              <a:t>Vertical</a:t>
            </a:r>
          </a:p>
          <a:p>
            <a:pPr marL="285750" indent="-285750"/>
            <a:r>
              <a:rPr lang="en-US" dirty="0">
                <a:latin typeface="Calibri"/>
                <a:ea typeface="Calibri"/>
                <a:cs typeface="Calibri"/>
              </a:rPr>
              <a:t>Solar</a:t>
            </a:r>
          </a:p>
          <a:p>
            <a:pPr marL="285750" indent="-285750"/>
            <a:r>
              <a:rPr lang="en-US" dirty="0">
                <a:latin typeface="Calibri"/>
                <a:ea typeface="Calibri"/>
                <a:cs typeface="Calibri"/>
              </a:rPr>
              <a:t>Regimes</a:t>
            </a:r>
          </a:p>
          <a:p>
            <a:pPr marL="285750" indent="-285750"/>
            <a:r>
              <a:rPr lang="en-US" dirty="0">
                <a:latin typeface="Calibri"/>
                <a:ea typeface="Calibri"/>
                <a:cs typeface="Calibri"/>
              </a:rPr>
              <a:t>… and more to come!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AC8AF0-B366-2D04-C0A7-085B9907B62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136877" y="6332095"/>
            <a:ext cx="2159224" cy="216000"/>
          </a:xfrm>
        </p:spPr>
        <p:txBody>
          <a:bodyPr/>
          <a:lstStyle/>
          <a:p>
            <a:fld id="{6B3B0B0F-E794-1244-9699-107C60B9C23A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7ACFC2-F656-58EA-D792-F8ABE9A1A0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09650" y="6332097"/>
            <a:ext cx="4053639" cy="230657"/>
          </a:xfrm>
        </p:spPr>
        <p:txBody>
          <a:bodyPr/>
          <a:lstStyle/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69F4510-F707-66A1-C7DD-D73846334A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3852" y="810962"/>
            <a:ext cx="5080000" cy="21463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2F9EB5DA-7335-0F41-49A2-064E87AB4AF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290" y="810962"/>
            <a:ext cx="2297430" cy="696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213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FC8E726-41A0-0238-DA01-5012AEB4E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new in </a:t>
            </a:r>
            <a:r>
              <a:rPr lang="en-US" dirty="0" err="1"/>
              <a:t>Earthkit-meteo</a:t>
            </a:r>
            <a:r>
              <a:rPr lang="en-US" dirty="0"/>
              <a:t> 1.0?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3A24F2A-90AD-E10A-6547-E654ADA7B85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80000" y="936000"/>
            <a:ext cx="5849610" cy="4986000"/>
          </a:xfrm>
        </p:spPr>
        <p:txBody>
          <a:bodyPr lIns="0" tIns="0" rIns="0" bIns="0" anchor="t"/>
          <a:lstStyle/>
          <a:p>
            <a:r>
              <a:rPr lang="en-US" dirty="0"/>
              <a:t>Main change: implementation of high-level API</a:t>
            </a:r>
          </a:p>
          <a:p>
            <a:r>
              <a:rPr lang="en-US" dirty="0"/>
              <a:t>Philosophy: we don’t know what workflow and data model user will use… so we decided to support them all!</a:t>
            </a:r>
          </a:p>
          <a:p>
            <a:r>
              <a:rPr lang="en-US" dirty="0"/>
              <a:t>Implementation:</a:t>
            </a:r>
          </a:p>
          <a:p>
            <a:pPr marL="629920" lvl="1" indent="-269875"/>
            <a:r>
              <a:rPr lang="en-US" dirty="0"/>
              <a:t>Low-level function implementation: Array standard (</a:t>
            </a:r>
            <a:r>
              <a:rPr lang="en-US" dirty="0" err="1"/>
              <a:t>Cupy</a:t>
            </a:r>
            <a:r>
              <a:rPr lang="en-US" dirty="0"/>
              <a:t>, Torch, …), </a:t>
            </a:r>
            <a:r>
              <a:rPr lang="en-US" dirty="0" err="1"/>
              <a:t>Xarray</a:t>
            </a:r>
            <a:r>
              <a:rPr lang="en-US" dirty="0"/>
              <a:t>, </a:t>
            </a:r>
            <a:r>
              <a:rPr lang="en-US" dirty="0" err="1"/>
              <a:t>FieldList</a:t>
            </a:r>
            <a:r>
              <a:rPr lang="en-US" dirty="0"/>
              <a:t> (in construction)</a:t>
            </a:r>
            <a:endParaRPr lang="en-US" dirty="0">
              <a:cs typeface="Arial"/>
            </a:endParaRPr>
          </a:p>
          <a:p>
            <a:pPr lvl="1"/>
            <a:endParaRPr lang="en-US" dirty="0"/>
          </a:p>
          <a:p>
            <a:pPr marL="629920" lvl="1" indent="-269875"/>
            <a:r>
              <a:rPr lang="en-US" dirty="0"/>
              <a:t>High-level API will dispatch automatically to low-level based on data type</a:t>
            </a:r>
            <a:endParaRPr lang="en-US" dirty="0">
              <a:cs typeface="Arial"/>
            </a:endParaRPr>
          </a:p>
          <a:p>
            <a:pPr lvl="1"/>
            <a:endParaRPr lang="en-US" dirty="0">
              <a:cs typeface="Arial"/>
            </a:endParaRPr>
          </a:p>
          <a:p>
            <a:pPr lvl="1"/>
            <a:r>
              <a:rPr lang="en-US" dirty="0"/>
              <a:t>Users can still directly point to low-level implementation if they want to</a:t>
            </a:r>
          </a:p>
          <a:p>
            <a:pPr lvl="1"/>
            <a:endParaRPr lang="en-US" dirty="0"/>
          </a:p>
          <a:p>
            <a:r>
              <a:rPr lang="en-US" dirty="0"/>
              <a:t>Next step: support metadata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655468-681A-4ABE-A72F-D925FA8FDC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B0B0F-E794-1244-9699-107C60B9C23A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A17ED5-7902-1BAC-BCC1-0940FE75B6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/>
              <a:t>European Centre for Medium-Range Weather Forecasts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78CBDE1-26E0-50CD-BD95-A8C5E0FB4E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091"/>
          <a:stretch>
            <a:fillRect/>
          </a:stretch>
        </p:blipFill>
        <p:spPr>
          <a:xfrm>
            <a:off x="7190099" y="360000"/>
            <a:ext cx="4531848" cy="266249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93158EB-E393-D20F-83D5-92BE6351A6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4545" y="1234988"/>
            <a:ext cx="4842955" cy="5073267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0DDD0D-B8B5-9EFD-8E93-D0C8AC91A3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4304" y="1883884"/>
            <a:ext cx="5181545" cy="3315110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07199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theme/theme1.xml><?xml version="1.0" encoding="utf-8"?>
<a:theme xmlns:a="http://schemas.openxmlformats.org/drawingml/2006/main" name="ECMWF Light 16:9 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CMWF_16.9_light_blue.potx" id="{6E553A05-1FF4-41A6-8DCD-4A16C4C52284}" vid="{CB9C2DB0-F904-43F7-8D0F-6F373F3FC06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BE5B23F872F249BA78B9EED1161059" ma:contentTypeVersion="10" ma:contentTypeDescription="Create a new document." ma:contentTypeScope="" ma:versionID="25fab8bf07a7e3a25727b8e11abd01d1">
  <xsd:schema xmlns:xsd="http://www.w3.org/2001/XMLSchema" xmlns:xs="http://www.w3.org/2001/XMLSchema" xmlns:p="http://schemas.microsoft.com/office/2006/metadata/properties" xmlns:ns2="34da5c7c-42ce-4f97-8e89-5ab6a0675279" xmlns:ns3="3b715c95-b911-42b3-8126-9e6d7eb3f0dc" targetNamespace="http://schemas.microsoft.com/office/2006/metadata/properties" ma:root="true" ma:fieldsID="b9c2926da8c2155b7fea994d3382d458" ns2:_="" ns3:_="">
    <xsd:import namespace="34da5c7c-42ce-4f97-8e89-5ab6a0675279"/>
    <xsd:import namespace="3b715c95-b911-42b3-8126-9e6d7eb3f0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da5c7c-42ce-4f97-8e89-5ab6a06752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74cf7ce8-6a73-4870-b03b-717f0b586e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715c95-b911-42b3-8126-9e6d7eb3f0d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16a6648-1e96-4828-bd7b-a115050f65f6}" ma:internalName="TaxCatchAll" ma:showField="CatchAllData" ma:web="3b715c95-b911-42b3-8126-9e6d7eb3f0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" ma:index="1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1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b715c95-b911-42b3-8126-9e6d7eb3f0dc" xsi:nil="true"/>
    <lcf76f155ced4ddcb4097134ff3c332f xmlns="34da5c7c-42ce-4f97-8e89-5ab6a0675279">
      <Terms xmlns="http://schemas.microsoft.com/office/infopath/2007/PartnerControls"/>
    </lcf76f155ced4ddcb4097134ff3c332f>
    <_dlc_DocId xmlns="3b715c95-b911-42b3-8126-9e6d7eb3f0dc">ZUXVPJ72JVYN-308980409-14</_dlc_DocId>
    <_dlc_DocIdUrl xmlns="3b715c95-b911-42b3-8126-9e6d7eb3f0dc">
      <Url>https://ecmwf.sharepoint.com/sites/templates/_layouts/15/DocIdRedir.aspx?ID=ZUXVPJ72JVYN-308980409-14</Url>
      <Description>ZUXVPJ72JVYN-308980409-14</Description>
    </_dlc_DocIdUrl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1CADD64-E79A-425E-8D98-807DB4C5A38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4da5c7c-42ce-4f97-8e89-5ab6a0675279"/>
    <ds:schemaRef ds:uri="3b715c95-b911-42b3-8126-9e6d7eb3f0d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F4FCF79-45E3-4FE6-A7E3-979A64AFA10C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C7940C50-C4CE-40EC-9E91-05D71EB15BD4}">
  <ds:schemaRefs>
    <ds:schemaRef ds:uri="http://purl.org/dc/elements/1.1/"/>
    <ds:schemaRef ds:uri="34da5c7c-42ce-4f97-8e89-5ab6a0675279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microsoft.com/office/2006/documentManagement/types"/>
    <ds:schemaRef ds:uri="3b715c95-b911-42b3-8126-9e6d7eb3f0dc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11C7391A-24E9-458E-ACEF-7669EE83A25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ECMWF Light 16:9 blue</Template>
  <TotalTime>1213</TotalTime>
  <Words>165</Words>
  <Application>Microsoft Macintosh PowerPoint</Application>
  <PresentationFormat>Custom</PresentationFormat>
  <Paragraphs>32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ECMWF Light 16:9 blue</vt:lpstr>
      <vt:lpstr>PowerPoint Presentation</vt:lpstr>
      <vt:lpstr>The earthkit module for meteorological functions</vt:lpstr>
      <vt:lpstr>What’s new in Earthkit-meteo 1.0?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Corentin Carton de Wiart</dc:creator>
  <cp:lastModifiedBy>Corentin Carton de Wiart</cp:lastModifiedBy>
  <cp:revision>3</cp:revision>
  <cp:lastPrinted>2014-11-19T12:15:44Z</cp:lastPrinted>
  <dcterms:created xsi:type="dcterms:W3CDTF">2026-03-16T16:48:52Z</dcterms:created>
  <dcterms:modified xsi:type="dcterms:W3CDTF">2026-03-17T13:04:55Z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0x01010079BE5B23F872F249BA78B9EED1161059</vt:lpwstr>
  </property>
  <property fmtid="{D5CDD505-2E9C-101B-9397-08002B2CF9AE}" pid="3" name="Order">
    <vt:r8>1400</vt:r8>
  </property>
  <property fmtid="{D5CDD505-2E9C-101B-9397-08002B2CF9AE}" pid="4" name="_dlc_DocIdItemGuid">
    <vt:lpwstr>f3292dc5-5bd6-5895-bef3-864e095b01f2</vt:lpwstr>
  </property>
  <property fmtid="{D5CDD505-2E9C-101B-9397-08002B2CF9AE}" pid="5" name="MediaServiceImageTags">
    <vt:lpwstr/>
  </property>
</Properties>
</file>