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6" r:id="rId5"/>
    <p:sldId id="763" r:id="rId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C2596F2D-3542-E442-BE56-36E8AA40A233}">
          <p14:sldIdLst>
            <p14:sldId id="256"/>
            <p14:sldId id="763"/>
          </p14:sldIdLst>
        </p14:section>
        <p14:section name="Closure" id="{6A228B84-4026-6F44-B144-8DE9EB61D24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18771F"/>
    <a:srgbClr val="27C22F"/>
    <a:srgbClr val="00FA00"/>
    <a:srgbClr val="064E83"/>
    <a:srgbClr val="6C8AAF"/>
    <a:srgbClr val="2E3F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3EBEEB-EC65-A99A-EF28-43C4733A8D18}" v="10" dt="2026-05-05T07:20:17.9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3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in Russell" userId="S::iain.russell@ecmwf.int::d4a58053-c6ba-479f-abd8-a5751a205d68" providerId="AD" clId="Web-{783EBEEB-EC65-A99A-EF28-43C4733A8D18}"/>
    <pc:docChg chg="modSld">
      <pc:chgData name="Iain Russell" userId="S::iain.russell@ecmwf.int::d4a58053-c6ba-479f-abd8-a5751a205d68" providerId="AD" clId="Web-{783EBEEB-EC65-A99A-EF28-43C4733A8D18}" dt="2026-05-05T07:20:17.941" v="6" actId="1076"/>
      <pc:docMkLst>
        <pc:docMk/>
      </pc:docMkLst>
      <pc:sldChg chg="addSp modSp">
        <pc:chgData name="Iain Russell" userId="S::iain.russell@ecmwf.int::d4a58053-c6ba-479f-abd8-a5751a205d68" providerId="AD" clId="Web-{783EBEEB-EC65-A99A-EF28-43C4733A8D18}" dt="2026-05-05T07:20:17.941" v="6" actId="1076"/>
        <pc:sldMkLst>
          <pc:docMk/>
          <pc:sldMk cId="3585996782" sldId="763"/>
        </pc:sldMkLst>
        <pc:spChg chg="mod">
          <ac:chgData name="Iain Russell" userId="S::iain.russell@ecmwf.int::d4a58053-c6ba-479f-abd8-a5751a205d68" providerId="AD" clId="Web-{783EBEEB-EC65-A99A-EF28-43C4733A8D18}" dt="2026-05-05T07:18:49.548" v="3" actId="1076"/>
          <ac:spMkLst>
            <pc:docMk/>
            <pc:sldMk cId="3585996782" sldId="763"/>
            <ac:spMk id="8" creationId="{DD4ACE9F-EC55-A248-FDF4-A9635FD93B17}"/>
          </ac:spMkLst>
        </pc:spChg>
        <pc:picChg chg="add mod">
          <ac:chgData name="Iain Russell" userId="S::iain.russell@ecmwf.int::d4a58053-c6ba-479f-abd8-a5751a205d68" providerId="AD" clId="Web-{783EBEEB-EC65-A99A-EF28-43C4733A8D18}" dt="2026-05-05T07:20:17.941" v="6" actId="1076"/>
          <ac:picMkLst>
            <pc:docMk/>
            <pc:sldMk cId="3585996782" sldId="763"/>
            <ac:picMk id="7" creationId="{EEB394C3-8567-AA4A-5D54-6C8130ADCCDD}"/>
          </ac:picMkLst>
        </pc:picChg>
      </pc:sldChg>
    </pc:docChg>
  </pc:docChgLst>
  <pc:docChgLst>
    <pc:chgData name="Iain Russell" userId="d4a58053-c6ba-479f-abd8-a5751a205d68" providerId="ADAL" clId="{B2180F2D-3D2B-5321-9791-EA89BB7D362E}"/>
    <pc:docChg chg="modMainMaster">
      <pc:chgData name="Iain Russell" userId="d4a58053-c6ba-479f-abd8-a5751a205d68" providerId="ADAL" clId="{B2180F2D-3D2B-5321-9791-EA89BB7D362E}" dt="2026-05-05T07:18:00.064" v="5" actId="20577"/>
      <pc:docMkLst>
        <pc:docMk/>
      </pc:docMkLst>
      <pc:sldMasterChg chg="modSldLayout">
        <pc:chgData name="Iain Russell" userId="d4a58053-c6ba-479f-abd8-a5751a205d68" providerId="ADAL" clId="{B2180F2D-3D2B-5321-9791-EA89BB7D362E}" dt="2026-05-05T07:18:00.064" v="5" actId="20577"/>
        <pc:sldMasterMkLst>
          <pc:docMk/>
          <pc:sldMasterMk cId="0" sldId="2147483648"/>
        </pc:sldMasterMkLst>
        <pc:sldLayoutChg chg="modSp mod">
          <pc:chgData name="Iain Russell" userId="d4a58053-c6ba-479f-abd8-a5751a205d68" providerId="ADAL" clId="{B2180F2D-3D2B-5321-9791-EA89BB7D362E}" dt="2026-05-05T07:18:00.064" v="5" actId="20577"/>
          <pc:sldLayoutMkLst>
            <pc:docMk/>
            <pc:sldMasterMk cId="0" sldId="2147483648"/>
            <pc:sldLayoutMk cId="0" sldId="2147483649"/>
          </pc:sldLayoutMkLst>
          <pc:spChg chg="mod">
            <ac:chgData name="Iain Russell" userId="d4a58053-c6ba-479f-abd8-a5751a205d68" providerId="ADAL" clId="{B2180F2D-3D2B-5321-9791-EA89BB7D362E}" dt="2026-05-05T07:18:00.064" v="5" actId="20577"/>
            <ac:spMkLst>
              <pc:docMk/>
              <pc:sldMasterMk cId="0" sldId="2147483648"/>
              <pc:sldLayoutMk cId="0" sldId="2147483649"/>
              <ac:spMk id="11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51A7-8A0E-BC4A-B507-BC9FBEDEB94D}" type="datetime1">
              <a:rPr lang="en-US" smtClean="0"/>
              <a:pPr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FE683-3A33-1F4A-90D8-528147015F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19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BA50B-6875-0F43-A70A-41BA2A188017}" type="datetime1">
              <a:rPr lang="en-US" smtClean="0"/>
              <a:pPr/>
              <a:t>5/5/2026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270C-FB42-C54A-AC71-B4EEB4FA7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67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96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30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5" y="5984877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</a:t>
            </a:r>
            <a:fld id="{D4C56AD5-C73F-B44A-96CB-E8BE2C5CB95A}" type="datetime4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0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May 5, 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64E8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3999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5856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999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3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399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5"/>
            <a:ext cx="7869600" cy="23904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999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1"/>
            <a:ext cx="7869600" cy="213969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799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5984877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4" y="5984875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May 07 2026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82156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1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4"/>
            <a:ext cx="7869600" cy="25477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0"/>
            <a:ext cx="7869600" cy="22826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0" y="5984875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59999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3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59999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3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narrow margins">
  <p:cSld name="1_Title and Content narrow margin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64E8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2222"/>
              </a:lnSpc>
              <a:spcBef>
                <a:spcPts val="1100"/>
              </a:spcBef>
              <a:spcAft>
                <a:spcPts val="0"/>
              </a:spcAft>
              <a:buClr>
                <a:srgbClr val="064E8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064E8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28571"/>
              </a:lnSpc>
              <a:spcBef>
                <a:spcPts val="900"/>
              </a:spcBef>
              <a:spcAft>
                <a:spcPts val="0"/>
              </a:spcAft>
              <a:buClr>
                <a:srgbClr val="064E8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Clr>
                <a:srgbClr val="064E8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64E83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3"/>
          <p:cNvSpPr txBox="1"/>
          <p:nvPr/>
        </p:nvSpPr>
        <p:spPr>
          <a:xfrm>
            <a:off x="8564419" y="6308255"/>
            <a:ext cx="1465181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October 29, 2014</a:t>
            </a: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ftr" idx="11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" name="Google Shape;17;p3" descr="ECMWF_Master_Logo_RGB_nostrap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000" y="6308254"/>
            <a:ext cx="1342372" cy="230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135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60000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4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60000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4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narrow margins">
  <p:cSld name="1_Title and Content narrow margin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64E8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063" marR="0" lvl="0" indent="-342797" algn="l" rtl="0">
              <a:lnSpc>
                <a:spcPct val="122222"/>
              </a:lnSpc>
              <a:spcBef>
                <a:spcPts val="1100"/>
              </a:spcBef>
              <a:spcAft>
                <a:spcPts val="0"/>
              </a:spcAft>
              <a:buClr>
                <a:srgbClr val="064E8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26" marR="0" lvl="1" indent="-330101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064E8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189" marR="0" lvl="2" indent="-317405" algn="l" rtl="0">
              <a:lnSpc>
                <a:spcPct val="128571"/>
              </a:lnSpc>
              <a:spcBef>
                <a:spcPts val="900"/>
              </a:spcBef>
              <a:spcAft>
                <a:spcPts val="0"/>
              </a:spcAft>
              <a:buClr>
                <a:srgbClr val="064E8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251" marR="0" lvl="3" indent="-304709" algn="l" rtl="0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Clr>
                <a:srgbClr val="064E8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314" marR="0" lvl="4" indent="-292012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64E83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5" name="Google Shape;15;p3"/>
          <p:cNvSpPr txBox="1"/>
          <p:nvPr/>
        </p:nvSpPr>
        <p:spPr>
          <a:xfrm>
            <a:off x="8564420" y="6308257"/>
            <a:ext cx="1465181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October 29, 2014</a:t>
            </a: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ftr" idx="11"/>
          </p:nvPr>
        </p:nvSpPr>
        <p:spPr>
          <a:xfrm>
            <a:off x="2422373" y="6308257"/>
            <a:ext cx="4053639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" name="Google Shape;17;p3" descr="ECMWF_Master_Logo_RGB_nostrap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000" y="6308254"/>
            <a:ext cx="1342372" cy="230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13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4" y="5984875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March 16 2023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82156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1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4"/>
            <a:ext cx="7869600" cy="25477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0"/>
            <a:ext cx="7869600" cy="22826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0" y="5984875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strip2.png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0"/>
            <a:ext cx="18288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49" r:id="rId10"/>
    <p:sldLayoutId id="2147483650" r:id="rId11"/>
    <p:sldLayoutId id="2147483652" r:id="rId12"/>
    <p:sldLayoutId id="2147483651" r:id="rId13"/>
    <p:sldLayoutId id="2147483669" r:id="rId14"/>
    <p:sldLayoutId id="2147483670" r:id="rId15"/>
    <p:sldLayoutId id="2147483671" r:id="rId16"/>
    <p:sldLayoutId id="2147483653" r:id="rId17"/>
  </p:sldLayoutIdLst>
  <p:hf hdr="0" dt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160000" y="1602420"/>
            <a:ext cx="7869600" cy="519800"/>
          </a:xfrm>
        </p:spPr>
        <p:txBody>
          <a:bodyPr/>
          <a:lstStyle/>
          <a:p>
            <a:r>
              <a:rPr lang="en-US" err="1"/>
              <a:t>Earthkit</a:t>
            </a:r>
            <a:r>
              <a:rPr lang="en-US"/>
              <a:t>-geo introduction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160000" y="2288222"/>
            <a:ext cx="7869600" cy="358560"/>
          </a:xfrm>
        </p:spPr>
        <p:txBody>
          <a:bodyPr vert="horz" wrap="square" lIns="0" tIns="0" rIns="0" bIns="0" anchor="t">
            <a:spAutoFit/>
          </a:bodyPr>
          <a:lstStyle/>
          <a:p>
            <a:r>
              <a:rPr lang="en-US" err="1"/>
              <a:t>Earthkit</a:t>
            </a:r>
            <a:r>
              <a:rPr lang="en-US"/>
              <a:t> 1.0 training</a:t>
            </a:r>
            <a:endParaRPr lang="en-US">
              <a:cs typeface="Arial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2160000" y="2700001"/>
            <a:ext cx="7869600" cy="277512"/>
          </a:xfrm>
        </p:spPr>
        <p:txBody>
          <a:bodyPr/>
          <a:lstStyle/>
          <a:p>
            <a:r>
              <a:rPr lang="en-US" sz="1600" b="1">
                <a:solidFill>
                  <a:schemeClr val="tx1">
                    <a:lumMod val="50000"/>
                    <a:lumOff val="50000"/>
                  </a:schemeClr>
                </a:solidFill>
              </a:rPr>
              <a:t>Development Section</a:t>
            </a:r>
          </a:p>
        </p:txBody>
      </p:sp>
      <p:pic>
        <p:nvPicPr>
          <p:cNvPr id="2" name="Graphic 16">
            <a:extLst>
              <a:ext uri="{FF2B5EF4-FFF2-40B4-BE49-F238E27FC236}">
                <a16:creationId xmlns:a16="http://schemas.microsoft.com/office/drawing/2014/main" id="{96639DEF-B073-018C-0CE0-9DDADD01A5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5482" y="3196922"/>
            <a:ext cx="5260289" cy="15979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89C9C-EDDB-3B97-05BF-10965E9C2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8530" y="373540"/>
            <a:ext cx="7869600" cy="369332"/>
          </a:xfrm>
        </p:spPr>
        <p:txBody>
          <a:bodyPr lIns="0" tIns="0" rIns="0" bIns="0" anchor="t"/>
          <a:lstStyle/>
          <a:p>
            <a:r>
              <a:rPr lang="en-US" b="1" err="1"/>
              <a:t>earthkit</a:t>
            </a:r>
            <a:r>
              <a:rPr lang="en-US" b="1"/>
              <a:t>-geo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C3D76-5F5E-B4F3-4DD7-4DB6A6E2C3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25490" y="1052164"/>
            <a:ext cx="9811867" cy="2427329"/>
          </a:xfrm>
        </p:spPr>
        <p:txBody>
          <a:bodyPr lIns="0" tIns="0" rIns="0" bIns="0" anchor="t"/>
          <a:lstStyle/>
          <a:p>
            <a:pPr indent="-179705"/>
            <a:r>
              <a:rPr lang="en-GB" b="1" err="1">
                <a:cs typeface="Arial"/>
              </a:rPr>
              <a:t>earthkit</a:t>
            </a:r>
            <a:r>
              <a:rPr lang="en-GB" b="1">
                <a:cs typeface="Arial"/>
              </a:rPr>
              <a:t>-geo</a:t>
            </a:r>
            <a:r>
              <a:rPr lang="en-GB">
                <a:cs typeface="Arial"/>
              </a:rPr>
              <a:t> is a Python package providing geospatial computations.</a:t>
            </a:r>
            <a:br>
              <a:rPr lang="en-US"/>
            </a:br>
            <a:endParaRPr lang="en-US">
              <a:cs typeface="Arial"/>
            </a:endParaRPr>
          </a:p>
          <a:p>
            <a:pPr indent="-179705"/>
            <a:r>
              <a:rPr lang="en-GB">
                <a:cs typeface="Arial"/>
              </a:rPr>
              <a:t>Coordinate conversion</a:t>
            </a:r>
          </a:p>
          <a:p>
            <a:pPr indent="-179705"/>
            <a:r>
              <a:rPr lang="en-GB">
                <a:cs typeface="Arial"/>
              </a:rPr>
              <a:t>Point rotation (around a shifted pole)</a:t>
            </a:r>
          </a:p>
          <a:p>
            <a:pPr indent="-179705"/>
            <a:r>
              <a:rPr lang="en-GB">
                <a:cs typeface="Arial"/>
              </a:rPr>
              <a:t>Distance computations</a:t>
            </a:r>
          </a:p>
          <a:p>
            <a:pPr indent="-179705"/>
            <a:r>
              <a:rPr lang="en-GB">
                <a:cs typeface="Arial"/>
              </a:rPr>
              <a:t>GISCO region polygons</a:t>
            </a:r>
          </a:p>
          <a:p>
            <a:pPr indent="-179705"/>
            <a:r>
              <a:rPr lang="en-GB" err="1">
                <a:cs typeface="Arial"/>
              </a:rPr>
              <a:t>Regridding</a:t>
            </a:r>
            <a:r>
              <a:rPr lang="en-GB">
                <a:cs typeface="Arial"/>
              </a:rPr>
              <a:t> (functionality was previously in </a:t>
            </a:r>
            <a:r>
              <a:rPr lang="en-GB" err="1">
                <a:cs typeface="Arial"/>
              </a:rPr>
              <a:t>earthkit-regrid</a:t>
            </a:r>
            <a:r>
              <a:rPr lang="en-GB">
                <a:cs typeface="Arial"/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859AC-ACFE-28FD-62E3-76B7B63801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983EE-AB05-D714-F4F9-D8B856CBC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4ACE9F-EC55-A248-FDF4-A9635FD93B17}"/>
              </a:ext>
            </a:extLst>
          </p:cNvPr>
          <p:cNvSpPr txBox="1"/>
          <p:nvPr/>
        </p:nvSpPr>
        <p:spPr>
          <a:xfrm>
            <a:off x="2472067" y="6224556"/>
            <a:ext cx="6623327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>
                <a:ea typeface="+mn-lt"/>
                <a:cs typeface="+mn-lt"/>
              </a:rPr>
              <a:t>https://earthkit-geo.readthedocs.io/en/latest/index.html</a:t>
            </a:r>
            <a:endParaRPr lang="en-US">
              <a:ea typeface="+mn-lt"/>
              <a:cs typeface="+mn-lt"/>
            </a:endParaRPr>
          </a:p>
        </p:txBody>
      </p:sp>
      <p:pic>
        <p:nvPicPr>
          <p:cNvPr id="6" name="Picture 5" descr="A map of europe with red dots&#10;&#10;AI-generated content may be incorrect.">
            <a:extLst>
              <a:ext uri="{FF2B5EF4-FFF2-40B4-BE49-F238E27FC236}">
                <a16:creationId xmlns:a16="http://schemas.microsoft.com/office/drawing/2014/main" id="{DB9CA4BB-A014-DA12-3099-7E250A84D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567" y="3900871"/>
            <a:ext cx="3225511" cy="2080605"/>
          </a:xfrm>
          <a:prstGeom prst="rect">
            <a:avLst/>
          </a:prstGeom>
        </p:spPr>
      </p:pic>
      <p:pic>
        <p:nvPicPr>
          <p:cNvPr id="9" name="Picture 8" descr="A map of europe with red dots&#10;&#10;AI-generated content may be incorrect.">
            <a:extLst>
              <a:ext uri="{FF2B5EF4-FFF2-40B4-BE49-F238E27FC236}">
                <a16:creationId xmlns:a16="http://schemas.microsoft.com/office/drawing/2014/main" id="{29D9CFD7-6D56-5DE5-1FD1-E0786F7DF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127" y="3894510"/>
            <a:ext cx="3225511" cy="2080605"/>
          </a:xfrm>
          <a:prstGeom prst="rect">
            <a:avLst/>
          </a:prstGeom>
        </p:spPr>
      </p:pic>
      <p:pic>
        <p:nvPicPr>
          <p:cNvPr id="10" name="Picture 9" descr="A map of the earth with colored dots&#10;&#10;AI-generated content may be incorrect.">
            <a:extLst>
              <a:ext uri="{FF2B5EF4-FFF2-40B4-BE49-F238E27FC236}">
                <a16:creationId xmlns:a16="http://schemas.microsoft.com/office/drawing/2014/main" id="{D012B6CC-7FB5-511E-C8D8-48C905D5D9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9426" y="1499552"/>
            <a:ext cx="1591940" cy="1680668"/>
          </a:xfrm>
          <a:prstGeom prst="rect">
            <a:avLst/>
          </a:prstGeom>
        </p:spPr>
      </p:pic>
      <p:pic>
        <p:nvPicPr>
          <p:cNvPr id="11" name="Picture 10" descr="A map of the world&#10;&#10;AI-generated content may be incorrect.">
            <a:extLst>
              <a:ext uri="{FF2B5EF4-FFF2-40B4-BE49-F238E27FC236}">
                <a16:creationId xmlns:a16="http://schemas.microsoft.com/office/drawing/2014/main" id="{D53820FF-4603-C83D-3A33-129441A043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8744" y="1499975"/>
            <a:ext cx="1591940" cy="1680668"/>
          </a:xfrm>
          <a:prstGeom prst="rect">
            <a:avLst/>
          </a:prstGeom>
        </p:spPr>
      </p:pic>
      <p:pic>
        <p:nvPicPr>
          <p:cNvPr id="7" name="Picture 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EEB394C3-8567-AA4A-5D54-6C8130ADCC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9686" y="5435777"/>
            <a:ext cx="1195525" cy="118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96782"/>
      </p:ext>
    </p:extLst>
  </p:cSld>
  <p:clrMapOvr>
    <a:masterClrMapping/>
  </p:clrMapOvr>
</p:sld>
</file>

<file path=ppt/theme/theme1.xml><?xml version="1.0" encoding="utf-8"?>
<a:theme xmlns:a="http://schemas.openxmlformats.org/drawingml/2006/main" name="ECMWF Light 16:9 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CMWF_16.9_light_blue.potx" id="{6E553A05-1FF4-41A6-8DCD-4A16C4C52284}" vid="{CB9C2DB0-F904-43F7-8D0F-6F373F3FC0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E5B23F872F249BA78B9EED1161059" ma:contentTypeVersion="2" ma:contentTypeDescription="Create a new document." ma:contentTypeScope="" ma:versionID="1562de66bdcae0938cbb0da2aa9de3a8">
  <xsd:schema xmlns:xsd="http://www.w3.org/2001/XMLSchema" xmlns:xs="http://www.w3.org/2001/XMLSchema" xmlns:p="http://schemas.microsoft.com/office/2006/metadata/properties" xmlns:ns2="34da5c7c-42ce-4f97-8e89-5ab6a0675279" targetNamespace="http://schemas.microsoft.com/office/2006/metadata/properties" ma:root="true" ma:fieldsID="e2ee1d9abc429cf7aea48e7d28e07128" ns2:_="">
    <xsd:import namespace="34da5c7c-42ce-4f97-8e89-5ab6a06752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a5c7c-42ce-4f97-8e89-5ab6a0675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6E9600-85F3-4CCC-A1C1-254358A26332}">
  <ds:schemaRefs>
    <ds:schemaRef ds:uri="34da5c7c-42ce-4f97-8e89-5ab6a06752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C7391A-24E9-458E-ACEF-7669EE83A2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940C50-C4CE-40EC-9E91-05D71EB15BD4}">
  <ds:schemaRefs>
    <ds:schemaRef ds:uri="34da5c7c-42ce-4f97-8e89-5ab6a067527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21b711c6-aab7-4d36-9ffb-ac0357bc20ba}" enabled="0" method="" siteId="{21b711c6-aab7-4d36-9ffb-ac0357bc20b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{00517985-7752-BD4B-A560-72B218229941}tf16401369</Template>
  <Application>Microsoft Office PowerPoint</Application>
  <PresentationFormat>Custom</PresentationFormat>
  <Slides>2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ECMWF Light 16:9 blue</vt:lpstr>
      <vt:lpstr>PowerPoint Presentation</vt:lpstr>
      <vt:lpstr>earthkit-geo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Smart</dc:creator>
  <cp:revision>1</cp:revision>
  <cp:lastPrinted>2014-11-19T12:15:44Z</cp:lastPrinted>
  <dcterms:created xsi:type="dcterms:W3CDTF">2023-03-13T17:31:53Z</dcterms:created>
  <dcterms:modified xsi:type="dcterms:W3CDTF">2026-05-05T07:20:42Z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0x01010079BE5B23F872F249BA78B9EED1161059</vt:lpwstr>
  </property>
  <property fmtid="{D5CDD505-2E9C-101B-9397-08002B2CF9AE}" pid="3" name="Order">
    <vt:r8>1400</vt:r8>
  </property>
</Properties>
</file>