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763" r:id="rId6"/>
    <p:sldId id="775" r:id="rId7"/>
    <p:sldId id="779" r:id="rId8"/>
    <p:sldId id="780" r:id="rId9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C2596F2D-3542-E442-BE56-36E8AA40A233}">
          <p14:sldIdLst>
            <p14:sldId id="256"/>
            <p14:sldId id="763"/>
            <p14:sldId id="775"/>
            <p14:sldId id="779"/>
            <p14:sldId id="780"/>
          </p14:sldIdLst>
        </p14:section>
        <p14:section name="Closure" id="{6A228B84-4026-6F44-B144-8DE9EB61D249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18771F"/>
    <a:srgbClr val="27C22F"/>
    <a:srgbClr val="00FA00"/>
    <a:srgbClr val="064E83"/>
    <a:srgbClr val="6C8AAF"/>
    <a:srgbClr val="2E3F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93"/>
    <p:restoredTop sz="94658"/>
  </p:normalViewPr>
  <p:slideViewPr>
    <p:cSldViewPr snapToGrid="0">
      <p:cViewPr varScale="1">
        <p:scale>
          <a:sx n="128" d="100"/>
          <a:sy n="128" d="100"/>
        </p:scale>
        <p:origin x="176" y="176"/>
      </p:cViewPr>
      <p:guideLst>
        <p:guide orient="horz" pos="2160"/>
        <p:guide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in Russell" userId="d4a58053-c6ba-479f-abd8-a5751a205d68" providerId="ADAL" clId="{B2180F2D-3D2B-5321-9791-EA89BB7D362E}"/>
    <pc:docChg chg="modMainMaster">
      <pc:chgData name="Iain Russell" userId="d4a58053-c6ba-479f-abd8-a5751a205d68" providerId="ADAL" clId="{B2180F2D-3D2B-5321-9791-EA89BB7D362E}" dt="2026-05-05T07:23:47.320" v="5" actId="20577"/>
      <pc:docMkLst>
        <pc:docMk/>
      </pc:docMkLst>
      <pc:sldMasterChg chg="modSldLayout">
        <pc:chgData name="Iain Russell" userId="d4a58053-c6ba-479f-abd8-a5751a205d68" providerId="ADAL" clId="{B2180F2D-3D2B-5321-9791-EA89BB7D362E}" dt="2026-05-05T07:23:47.320" v="5" actId="20577"/>
        <pc:sldMasterMkLst>
          <pc:docMk/>
          <pc:sldMasterMk cId="0" sldId="2147483648"/>
        </pc:sldMasterMkLst>
        <pc:sldLayoutChg chg="modSp mod">
          <pc:chgData name="Iain Russell" userId="d4a58053-c6ba-479f-abd8-a5751a205d68" providerId="ADAL" clId="{B2180F2D-3D2B-5321-9791-EA89BB7D362E}" dt="2026-05-05T07:23:47.320" v="5" actId="20577"/>
          <pc:sldLayoutMkLst>
            <pc:docMk/>
            <pc:sldMasterMk cId="0" sldId="2147483648"/>
            <pc:sldLayoutMk cId="0" sldId="2147483649"/>
          </pc:sldLayoutMkLst>
          <pc:spChg chg="mod">
            <ac:chgData name="Iain Russell" userId="d4a58053-c6ba-479f-abd8-a5751a205d68" providerId="ADAL" clId="{B2180F2D-3D2B-5321-9791-EA89BB7D362E}" dt="2026-05-05T07:23:47.320" v="5" actId="20577"/>
            <ac:spMkLst>
              <pc:docMk/>
              <pc:sldMasterMk cId="0" sldId="2147483648"/>
              <pc:sldLayoutMk cId="0" sldId="2147483649"/>
              <ac:spMk id="11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7351A7-8A0E-BC4A-B507-BC9FBEDEB94D}" type="datetime1">
              <a:rPr lang="en-US" smtClean="0"/>
              <a:pPr/>
              <a:t>5/5/26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FFE683-3A33-1F4A-90D8-528147015F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195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BA50B-6875-0F43-A70A-41BA2A188017}" type="datetime1">
              <a:rPr lang="en-US" smtClean="0"/>
              <a:pPr/>
              <a:t>5/5/26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3270C-FB42-C54A-AC71-B4EEB4FA7F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6709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968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7301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D2AC5D-63DE-1E96-B7A9-88AB7D2557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FA77E0-521D-9D45-38C0-7DC299E3E5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68CA32-9A14-29EE-EA09-E6927713E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F5F8C7-2879-CF32-C646-CC1F5F4982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61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03C7E-0B46-9087-3F2C-847C62F67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DD84BD-8FC6-BCF9-89EE-E2F49BD43E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EA984C-1478-229E-6CD4-D664F6B914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489C5-5602-F9FD-55E1-D7CBF49F0A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3270C-FB42-C54A-AC71-B4EEB4FA7F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493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5" y="5984877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</a:t>
            </a:r>
            <a:fld id="{D4C56AD5-C73F-B44A-96CB-E8BE2C5CB95A}" type="datetime4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4570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May 5, 2026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64E8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3999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5856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999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3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399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5"/>
            <a:ext cx="7869600" cy="239040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999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1"/>
            <a:ext cx="7869600" cy="213969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799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5984877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May 07 2026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59999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3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80000">
              <a:lnSpc>
                <a:spcPts val="2200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30000" indent="-270000">
              <a:lnSpc>
                <a:spcPts val="2000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90000" indent="-270000">
              <a:lnSpc>
                <a:spcPts val="1800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50000" indent="-270000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10000" indent="-270000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19" y="6308255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narrow margins">
  <p:cSld name="1_Title and Content narrow margin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64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22222"/>
              </a:lnSpc>
              <a:spcBef>
                <a:spcPts val="1100"/>
              </a:spcBef>
              <a:spcAft>
                <a:spcPts val="0"/>
              </a:spcAft>
              <a:buClr>
                <a:srgbClr val="064E8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064E8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28571"/>
              </a:lnSpc>
              <a:spcBef>
                <a:spcPts val="900"/>
              </a:spcBef>
              <a:spcAft>
                <a:spcPts val="0"/>
              </a:spcAft>
              <a:buClr>
                <a:srgbClr val="064E8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rgbClr val="064E8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2100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64E83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8564419" y="6308255"/>
            <a:ext cx="1465181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October 29, 2014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2422372" y="6308255"/>
            <a:ext cx="4053639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3" descr="ECMWF_Master_Logo_RGB_nostrap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000" y="6308254"/>
            <a:ext cx="1342372" cy="230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135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000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4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160000" y="360000"/>
            <a:ext cx="786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2160000" y="936000"/>
            <a:ext cx="7869601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6B3B0B0F-E794-1244-9699-107C60B9C23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350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de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3240000" y="360000"/>
            <a:ext cx="570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3240000" y="936000"/>
            <a:ext cx="570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05F19C50-BC3B-5841-9AFF-3A0443B6606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4582374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0001" y="6293597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arrow margi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64E8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 hasCustomPrompt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</p:spPr>
        <p:txBody>
          <a:bodyPr lIns="0" tIns="0" rIns="0" bIns="0"/>
          <a:lstStyle>
            <a:lvl1pPr marL="0" indent="-179946">
              <a:lnSpc>
                <a:spcPts val="2199"/>
              </a:lnSpc>
              <a:spcBef>
                <a:spcPts val="1100"/>
              </a:spcBef>
              <a:buClr>
                <a:srgbClr val="064E83"/>
              </a:buClr>
              <a:defRPr sz="1800">
                <a:solidFill>
                  <a:schemeClr val="tx1"/>
                </a:solidFill>
              </a:defRPr>
            </a:lvl1pPr>
            <a:lvl2pPr marL="629811" indent="-269919">
              <a:lnSpc>
                <a:spcPts val="1999"/>
              </a:lnSpc>
              <a:spcBef>
                <a:spcPts val="1000"/>
              </a:spcBef>
              <a:buClr>
                <a:srgbClr val="064E83"/>
              </a:buClr>
              <a:defRPr sz="1600">
                <a:solidFill>
                  <a:schemeClr val="tx1"/>
                </a:solidFill>
              </a:defRPr>
            </a:lvl2pPr>
            <a:lvl3pPr marL="989703" indent="-269919">
              <a:lnSpc>
                <a:spcPts val="1799"/>
              </a:lnSpc>
              <a:spcBef>
                <a:spcPts val="900"/>
              </a:spcBef>
              <a:buClr>
                <a:srgbClr val="064E83"/>
              </a:buClr>
              <a:defRPr sz="1400">
                <a:solidFill>
                  <a:schemeClr val="tx1"/>
                </a:solidFill>
              </a:defRPr>
            </a:lvl3pPr>
            <a:lvl4pPr marL="1349595" indent="-269919">
              <a:lnSpc>
                <a:spcPts val="1600"/>
              </a:lnSpc>
              <a:spcBef>
                <a:spcPts val="800"/>
              </a:spcBef>
              <a:buClr>
                <a:srgbClr val="064E83"/>
              </a:buClr>
              <a:defRPr sz="1200">
                <a:solidFill>
                  <a:schemeClr val="tx1"/>
                </a:solidFill>
              </a:defRPr>
            </a:lvl4pPr>
            <a:lvl5pPr marL="1709487" indent="-269919">
              <a:lnSpc>
                <a:spcPts val="1400"/>
              </a:lnSpc>
              <a:spcBef>
                <a:spcPts val="700"/>
              </a:spcBef>
              <a:buClr>
                <a:srgbClr val="064E83"/>
              </a:buCl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Top level text goes in here </a:t>
            </a:r>
          </a:p>
          <a:p>
            <a:pPr lvl="1"/>
            <a:r>
              <a:rPr lang="en-GB"/>
              <a:t>Second level text goes in here</a:t>
            </a:r>
          </a:p>
          <a:p>
            <a:pPr lvl="2"/>
            <a:r>
              <a:rPr lang="en-GB"/>
              <a:t>Third level text goes in here</a:t>
            </a:r>
          </a:p>
          <a:p>
            <a:pPr lvl="3"/>
            <a:r>
              <a:rPr lang="en-GB"/>
              <a:t>Fourth level text goes in here</a:t>
            </a:r>
          </a:p>
          <a:p>
            <a:pPr lvl="4"/>
            <a:r>
              <a:rPr lang="en-GB"/>
              <a:t>Fifth level text goes in here</a:t>
            </a:r>
            <a:endParaRPr lang="en-US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</p:spPr>
        <p:txBody>
          <a:bodyPr lIns="0" tIns="0" rIns="0" bIns="0" anchor="b" anchorCtr="0"/>
          <a:lstStyle>
            <a:lvl1pPr algn="ctr">
              <a:defRPr sz="900" b="1">
                <a:solidFill>
                  <a:srgbClr val="064E83"/>
                </a:solidFill>
              </a:defRPr>
            </a:lvl1pPr>
          </a:lstStyle>
          <a:p>
            <a:fld id="{E4AB80EA-DB86-D849-B86F-15DAF31F047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Date Placeholder 10"/>
          <p:cNvSpPr txBox="1">
            <a:spLocks/>
          </p:cNvSpPr>
          <p:nvPr userDrawn="1"/>
        </p:nvSpPr>
        <p:spPr>
          <a:xfrm>
            <a:off x="8564420" y="6308257"/>
            <a:ext cx="1465181" cy="230657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0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October 29, 2014</a:t>
            </a:r>
          </a:p>
        </p:txBody>
      </p:sp>
      <p:sp>
        <p:nvSpPr>
          <p:cNvPr id="16" name="Footer Placeholder 11"/>
          <p:cNvSpPr>
            <a:spLocks noGrp="1"/>
          </p:cNvSpPr>
          <p:nvPr>
            <p:ph type="ftr" sz="quarter" idx="3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defRPr sz="900" b="1" cap="all" baseline="0">
                <a:solidFill>
                  <a:srgbClr val="064E83"/>
                </a:solidFill>
              </a:defRPr>
            </a:lvl1pPr>
          </a:lstStyle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8" name="Picture 7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0000" y="6308254"/>
            <a:ext cx="1342372" cy="23065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narrow margins">
  <p:cSld name="1_Title and Content narrow margins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080000" y="360000"/>
            <a:ext cx="100296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16666"/>
              </a:lnSpc>
              <a:spcBef>
                <a:spcPts val="0"/>
              </a:spcBef>
              <a:spcAft>
                <a:spcPts val="0"/>
              </a:spcAft>
              <a:buClr>
                <a:srgbClr val="064E83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body" idx="1"/>
          </p:nvPr>
        </p:nvSpPr>
        <p:spPr>
          <a:xfrm>
            <a:off x="1080000" y="936000"/>
            <a:ext cx="10029600" cy="49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063" marR="0" lvl="0" indent="-342797" algn="l" rtl="0">
              <a:lnSpc>
                <a:spcPct val="122222"/>
              </a:lnSpc>
              <a:spcBef>
                <a:spcPts val="1100"/>
              </a:spcBef>
              <a:spcAft>
                <a:spcPts val="0"/>
              </a:spcAft>
              <a:buClr>
                <a:srgbClr val="064E83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126" marR="0" lvl="1" indent="-330101" algn="l" rtl="0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064E83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189" marR="0" lvl="2" indent="-317405" algn="l" rtl="0">
              <a:lnSpc>
                <a:spcPct val="128571"/>
              </a:lnSpc>
              <a:spcBef>
                <a:spcPts val="900"/>
              </a:spcBef>
              <a:spcAft>
                <a:spcPts val="0"/>
              </a:spcAft>
              <a:buClr>
                <a:srgbClr val="064E83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251" marR="0" lvl="3" indent="-304709" algn="l" rtl="0">
              <a:lnSpc>
                <a:spcPct val="133333"/>
              </a:lnSpc>
              <a:spcBef>
                <a:spcPts val="800"/>
              </a:spcBef>
              <a:spcAft>
                <a:spcPts val="0"/>
              </a:spcAft>
              <a:buClr>
                <a:srgbClr val="064E83"/>
              </a:buClr>
              <a:buSzPts val="1200"/>
              <a:buFont typeface="Arial"/>
              <a:buChar char="–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5314" marR="0" lvl="4" indent="-292012" algn="l" rtl="0">
              <a:lnSpc>
                <a:spcPct val="140000"/>
              </a:lnSpc>
              <a:spcBef>
                <a:spcPts val="700"/>
              </a:spcBef>
              <a:spcAft>
                <a:spcPts val="0"/>
              </a:spcAft>
              <a:buClr>
                <a:srgbClr val="064E83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2377" marR="0" lvl="5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199440" marR="0" lvl="6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6503" marR="0" lvl="7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3566" marR="0" lvl="8" indent="-35549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10029600" y="6308255"/>
            <a:ext cx="2159224" cy="2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spcBef>
                <a:spcPts val="0"/>
              </a:spcBef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15" name="Google Shape;15;p3"/>
          <p:cNvSpPr txBox="1"/>
          <p:nvPr/>
        </p:nvSpPr>
        <p:spPr>
          <a:xfrm>
            <a:off x="8564420" y="6308257"/>
            <a:ext cx="1465181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rPr lang="en-US" sz="9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October 29, 2014</a:t>
            </a:r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ftr" idx="11"/>
          </p:nvPr>
        </p:nvSpPr>
        <p:spPr>
          <a:xfrm>
            <a:off x="2422373" y="6308257"/>
            <a:ext cx="4053639" cy="230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1" i="0" u="none" strike="noStrike" cap="none">
                <a:solidFill>
                  <a:srgbClr val="064E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7" name="Google Shape;17;p3" descr="ECMWF_Master_Logo_RGB_nostrap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80000" y="6308254"/>
            <a:ext cx="1342372" cy="2306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6135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 txBox="1">
            <a:spLocks/>
          </p:cNvSpPr>
          <p:nvPr userDrawn="1"/>
        </p:nvSpPr>
        <p:spPr>
          <a:xfrm>
            <a:off x="8076534" y="5984875"/>
            <a:ext cx="1953066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64E83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ECMWF March 16 2023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0" hasCustomPrompt="1"/>
          </p:nvPr>
        </p:nvSpPr>
        <p:spPr>
          <a:xfrm>
            <a:off x="2160000" y="1294198"/>
            <a:ext cx="7869600" cy="519800"/>
          </a:xfrm>
          <a:prstGeom prst="rect">
            <a:avLst/>
          </a:prstGeom>
        </p:spPr>
        <p:txBody>
          <a:bodyPr vert="horz" lIns="0" tIns="0" rIns="0" bIns="0" anchor="b" anchorCtr="0">
            <a:spAutoFit/>
          </a:bodyPr>
          <a:lstStyle>
            <a:lvl1pPr marL="0" indent="0">
              <a:lnSpc>
                <a:spcPts val="4000"/>
              </a:lnSpc>
              <a:spcBef>
                <a:spcPts val="0"/>
              </a:spcBef>
              <a:buNone/>
              <a:defRPr sz="3600" b="1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Title of Presentation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160000" y="1980000"/>
            <a:ext cx="7869600" cy="382156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Subtitle of Presentation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2160000" y="2700001"/>
            <a:ext cx="7869600" cy="307777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Name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160000" y="3121224"/>
            <a:ext cx="7869600" cy="254771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2000"/>
              </a:lnSpc>
              <a:spcBef>
                <a:spcPts val="0"/>
              </a:spcBef>
              <a:buNone/>
              <a:defRPr sz="16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/>
              <a:t>Author’s Address</a:t>
            </a:r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2160000" y="3429000"/>
            <a:ext cx="7869600" cy="228268"/>
          </a:xfrm>
          <a:prstGeom prst="rect">
            <a:avLst/>
          </a:prstGeom>
        </p:spPr>
        <p:txBody>
          <a:bodyPr vert="horz" wrap="square" lIns="0" tIns="0" rIns="0" bIns="0">
            <a:sp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400">
                <a:solidFill>
                  <a:srgbClr val="064E83"/>
                </a:solidFill>
              </a:defRPr>
            </a:lvl1pPr>
          </a:lstStyle>
          <a:p>
            <a:pPr lvl="0"/>
            <a:r>
              <a:rPr lang="en-GB" err="1"/>
              <a:t>email@ddress</a:t>
            </a:r>
            <a:endParaRPr lang="en-GB"/>
          </a:p>
        </p:txBody>
      </p:sp>
      <p:pic>
        <p:nvPicPr>
          <p:cNvPr id="10" name="Picture 9" descr="ECMWF_Master_Logo_RGB_nostrap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60000" y="5984875"/>
            <a:ext cx="2135591" cy="36695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strip2.png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0"/>
            <a:ext cx="18288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49" r:id="rId10"/>
    <p:sldLayoutId id="2147483650" r:id="rId11"/>
    <p:sldLayoutId id="2147483652" r:id="rId12"/>
    <p:sldLayoutId id="2147483651" r:id="rId13"/>
    <p:sldLayoutId id="2147483669" r:id="rId14"/>
    <p:sldLayoutId id="2147483670" r:id="rId15"/>
    <p:sldLayoutId id="2147483671" r:id="rId16"/>
    <p:sldLayoutId id="2147483653" r:id="rId17"/>
  </p:sldLayoutIdLst>
  <p:hf hdr="0" dt="0"/>
  <p:txStyles>
    <p:titleStyle>
      <a:lvl1pPr algn="l" defTabSz="457200" rtl="0" eaLnBrk="1" latinLnBrk="0" hangingPunct="1">
        <a:lnSpc>
          <a:spcPts val="2800"/>
        </a:lnSpc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/>
        </a:buClr>
        <a:buFont typeface="Arial"/>
        <a:buChar char="»"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2160000" y="1602420"/>
            <a:ext cx="7869600" cy="519800"/>
          </a:xfrm>
        </p:spPr>
        <p:txBody>
          <a:bodyPr/>
          <a:lstStyle/>
          <a:p>
            <a:r>
              <a:rPr lang="en-US" dirty="0" err="1"/>
              <a:t>Earthkit</a:t>
            </a:r>
            <a:r>
              <a:rPr lang="en-US" dirty="0"/>
              <a:t>-data introduction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160000" y="2288222"/>
            <a:ext cx="7869600" cy="358560"/>
          </a:xfrm>
        </p:spPr>
        <p:txBody>
          <a:bodyPr vert="horz" wrap="square" lIns="0" tIns="0" rIns="0" bIns="0" anchor="t">
            <a:spAutoFit/>
          </a:bodyPr>
          <a:lstStyle/>
          <a:p>
            <a:r>
              <a:rPr lang="en-US" dirty="0" err="1"/>
              <a:t>Earthkit</a:t>
            </a:r>
            <a:r>
              <a:rPr lang="en-US" dirty="0"/>
              <a:t> 1.0 training</a:t>
            </a:r>
            <a:endParaRPr lang="en-US" dirty="0">
              <a:cs typeface="Arial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2160000" y="2700001"/>
            <a:ext cx="7869600" cy="277512"/>
          </a:xfrm>
        </p:spPr>
        <p:txBody>
          <a:bodyPr/>
          <a:lstStyle/>
          <a:p>
            <a:r>
              <a:rPr lang="en-US" sz="1600" b="1">
                <a:solidFill>
                  <a:schemeClr val="tx1">
                    <a:lumMod val="50000"/>
                    <a:lumOff val="50000"/>
                  </a:schemeClr>
                </a:solidFill>
              </a:rPr>
              <a:t>Development Section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42746F5-6492-0734-2700-BAE53D8DC4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2029" y="3150245"/>
            <a:ext cx="4962249" cy="150371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9C9C-EDDB-3B97-05BF-10965E9C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8530" y="373540"/>
            <a:ext cx="7869600" cy="369332"/>
          </a:xfrm>
        </p:spPr>
        <p:txBody>
          <a:bodyPr/>
          <a:lstStyle/>
          <a:p>
            <a:r>
              <a:rPr lang="en-US" b="1" dirty="0" err="1"/>
              <a:t>earthkit</a:t>
            </a:r>
            <a:r>
              <a:rPr lang="en-US" b="1" dirty="0"/>
              <a:t>-data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CC3D76-5F5E-B4F3-4DD7-4DB6A6E2C35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95224" y="1499884"/>
            <a:ext cx="6016492" cy="2427329"/>
          </a:xfrm>
        </p:spPr>
        <p:txBody>
          <a:bodyPr lIns="0" tIns="0" rIns="0" bIns="0" anchor="t"/>
          <a:lstStyle/>
          <a:p>
            <a:pPr indent="-179705"/>
            <a:r>
              <a:rPr lang="en-GB" dirty="0"/>
              <a:t>Retrieves data (GRIB, BUFR, </a:t>
            </a:r>
            <a:r>
              <a:rPr lang="en-GB" dirty="0" err="1"/>
              <a:t>NetCDF</a:t>
            </a:r>
            <a:r>
              <a:rPr lang="en-GB" dirty="0"/>
              <a:t>, ODB, …) from sources such as</a:t>
            </a:r>
            <a:endParaRPr lang="en-US"/>
          </a:p>
          <a:p>
            <a:pPr marL="629285" lvl="1" indent="-269875"/>
            <a:r>
              <a:rPr lang="en-GB" dirty="0"/>
              <a:t>MARS and the CDS, ECMWF </a:t>
            </a:r>
            <a:r>
              <a:rPr lang="en-GB" dirty="0" err="1"/>
              <a:t>Opendata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FDB memory stream</a:t>
            </a:r>
          </a:p>
          <a:p>
            <a:pPr marL="629285" lvl="1" indent="-269875"/>
            <a:r>
              <a:rPr lang="en-GB"/>
              <a:t>files and URLs</a:t>
            </a:r>
            <a:endParaRPr lang="en-GB" dirty="0"/>
          </a:p>
          <a:p>
            <a:pPr indent="-179705">
              <a:lnSpc>
                <a:spcPts val="1998"/>
              </a:lnSpc>
            </a:pPr>
            <a:r>
              <a:rPr lang="en-GB" dirty="0"/>
              <a:t>Conversion</a:t>
            </a:r>
            <a:r>
              <a:rPr lang="en-GB" dirty="0">
                <a:cs typeface="Arial"/>
              </a:rPr>
              <a:t>: e.g. GRIB to </a:t>
            </a:r>
            <a:r>
              <a:rPr lang="en-GB" dirty="0" err="1">
                <a:cs typeface="Arial"/>
              </a:rPr>
              <a:t>Xarray</a:t>
            </a:r>
            <a:endParaRPr lang="en-GB">
              <a:cs typeface="Arial"/>
            </a:endParaRPr>
          </a:p>
          <a:p>
            <a:pPr indent="-179705"/>
            <a:r>
              <a:rPr lang="en-GB"/>
              <a:t>Writing to targets</a:t>
            </a:r>
          </a:p>
          <a:p>
            <a:pPr indent="-179705"/>
            <a:r>
              <a:rPr lang="en-GB" dirty="0"/>
              <a:t>Provides</a:t>
            </a:r>
            <a:r>
              <a:rPr lang="en-GB" dirty="0">
                <a:cs typeface="Arial"/>
              </a:rPr>
              <a:t> input for the other </a:t>
            </a:r>
            <a:r>
              <a:rPr lang="en-GB" b="1" dirty="0" err="1">
                <a:cs typeface="Arial"/>
              </a:rPr>
              <a:t>earthkit</a:t>
            </a:r>
            <a:r>
              <a:rPr lang="en-GB" dirty="0">
                <a:cs typeface="Arial"/>
              </a:rPr>
              <a:t> components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859AC-ACFE-28FD-62E3-76B7B6380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983EE-AB05-D714-F4F9-D8B856CBC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4ACE9F-EC55-A248-FDF4-A9635FD93B17}"/>
              </a:ext>
            </a:extLst>
          </p:cNvPr>
          <p:cNvSpPr txBox="1"/>
          <p:nvPr/>
        </p:nvSpPr>
        <p:spPr>
          <a:xfrm>
            <a:off x="695037" y="5655431"/>
            <a:ext cx="7791713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000" dirty="0"/>
              <a:t>https://earthkit-data.readthedocs.io/en/release-1.0.0rc0/index.html</a:t>
            </a:r>
            <a:endParaRPr lang="en-US" sz="2000" dirty="0"/>
          </a:p>
        </p:txBody>
      </p:sp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71ED543-30C7-AEAE-415B-587056C8B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484" y="457916"/>
            <a:ext cx="4193744" cy="3332078"/>
          </a:xfrm>
          <a:prstGeom prst="rect">
            <a:avLst/>
          </a:prstGeom>
        </p:spPr>
      </p:pic>
      <p:pic>
        <p:nvPicPr>
          <p:cNvPr id="11" name="Picture 10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EBEDB272-AFD1-2929-C74D-26E841D5D0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0955" y="2349397"/>
            <a:ext cx="3562999" cy="1581007"/>
          </a:xfrm>
          <a:prstGeom prst="rect">
            <a:avLst/>
          </a:prstGeom>
        </p:spPr>
      </p:pic>
      <p:pic>
        <p:nvPicPr>
          <p:cNvPr id="12" name="Picture 11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F4022C81-6E6A-553D-4BD7-656347B3A6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3673" y="3694584"/>
            <a:ext cx="3461903" cy="157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99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89C9C-EDDB-3B97-05BF-10965E9C2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90" y="375440"/>
            <a:ext cx="7869600" cy="369332"/>
          </a:xfrm>
        </p:spPr>
        <p:txBody>
          <a:bodyPr lIns="0" tIns="0" rIns="0" bIns="0" anchor="t"/>
          <a:lstStyle/>
          <a:p>
            <a:r>
              <a:rPr lang="en-US" dirty="0">
                <a:cs typeface="Arial"/>
              </a:rPr>
              <a:t>Getting the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B859AC-ACFE-28FD-62E3-76B7B63801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983EE-AB05-D714-F4F9-D8B856CBC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12680DB-32CD-07E5-8188-A29746BE7B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424" y="3441797"/>
            <a:ext cx="9722411" cy="831054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6519F7D7-6C28-5886-AEA1-3AABF6289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619" y="1070467"/>
            <a:ext cx="3419642" cy="72212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56230CF-7BF8-603B-971B-1500C4F1C03E}"/>
              </a:ext>
            </a:extLst>
          </p:cNvPr>
          <p:cNvSpPr/>
          <p:nvPr/>
        </p:nvSpPr>
        <p:spPr>
          <a:xfrm>
            <a:off x="4604370" y="3580810"/>
            <a:ext cx="569313" cy="35429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6" descr="A picture containing text, font, screenshot, line&#10;&#10;Description automatically generated">
            <a:extLst>
              <a:ext uri="{FF2B5EF4-FFF2-40B4-BE49-F238E27FC236}">
                <a16:creationId xmlns:a16="http://schemas.microsoft.com/office/drawing/2014/main" id="{C460E8E9-A540-A352-9B3D-457E9951FD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43" r="17337" b="-12500"/>
          <a:stretch/>
        </p:blipFill>
        <p:spPr>
          <a:xfrm>
            <a:off x="1072669" y="2798140"/>
            <a:ext cx="6026993" cy="64326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9AB08E9-3ED8-E31E-6FEF-298102DBF4CB}"/>
              </a:ext>
            </a:extLst>
          </p:cNvPr>
          <p:cNvSpPr/>
          <p:nvPr/>
        </p:nvSpPr>
        <p:spPr>
          <a:xfrm>
            <a:off x="4735225" y="2914436"/>
            <a:ext cx="686512" cy="406400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C0EEF0-A4FD-C072-DF46-EB0769F7ACF1}"/>
              </a:ext>
            </a:extLst>
          </p:cNvPr>
          <p:cNvSpPr txBox="1"/>
          <p:nvPr/>
        </p:nvSpPr>
        <p:spPr>
          <a:xfrm>
            <a:off x="1023374" y="2183910"/>
            <a:ext cx="4887357" cy="400110"/>
          </a:xfrm>
          <a:prstGeom prst="rect">
            <a:avLst/>
          </a:prstGeom>
          <a:ln w="127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dirty="0">
                <a:cs typeface="Arial"/>
              </a:rPr>
              <a:t>The method to use is </a:t>
            </a:r>
            <a:r>
              <a:rPr lang="en-US" sz="2000" b="1" dirty="0" err="1">
                <a:solidFill>
                  <a:schemeClr val="accent1">
                    <a:lumMod val="75000"/>
                  </a:schemeClr>
                </a:solidFill>
                <a:cs typeface="Arial"/>
              </a:rPr>
              <a:t>from_source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  <a:cs typeface="Arial"/>
              </a:rPr>
              <a:t>():</a:t>
            </a:r>
          </a:p>
        </p:txBody>
      </p:sp>
      <p:pic>
        <p:nvPicPr>
          <p:cNvPr id="22" name="Picture 14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1636A9EB-2667-DAFA-F401-6ABC347CA3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940" y="4370144"/>
            <a:ext cx="4754424" cy="177746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00C9794-9894-6605-9C47-AC4B572AA086}"/>
              </a:ext>
            </a:extLst>
          </p:cNvPr>
          <p:cNvSpPr/>
          <p:nvPr/>
        </p:nvSpPr>
        <p:spPr>
          <a:xfrm>
            <a:off x="4395775" y="4487005"/>
            <a:ext cx="725579" cy="354298"/>
          </a:xfrm>
          <a:prstGeom prst="rect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194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29C90-FD15-DA77-017A-3D8C345D2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FB164-29DE-EF11-B63F-7A237D3417E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86107" y="1170246"/>
            <a:ext cx="3585893" cy="4986000"/>
          </a:xfrm>
        </p:spPr>
        <p:txBody>
          <a:bodyPr lIns="0" tIns="0" rIns="0" bIns="0" anchor="t"/>
          <a:lstStyle/>
          <a:p>
            <a:pPr indent="-179705"/>
            <a:r>
              <a:rPr lang="en-GB" sz="2000" b="1" dirty="0" err="1">
                <a:solidFill>
                  <a:schemeClr val="tx2"/>
                </a:solidFill>
              </a:rPr>
              <a:t>from_source</a:t>
            </a:r>
            <a:r>
              <a:rPr lang="en-GB" sz="2000" b="1" dirty="0">
                <a:solidFill>
                  <a:schemeClr val="tx2"/>
                </a:solidFill>
              </a:rPr>
              <a:t>() </a:t>
            </a:r>
            <a:r>
              <a:rPr lang="en-GB" sz="2000" dirty="0"/>
              <a:t>does not load the data but returns an object with some basic information and conversion methods </a:t>
            </a:r>
            <a:endParaRPr lang="en-US" dirty="0"/>
          </a:p>
          <a:p>
            <a:r>
              <a:rPr lang="en-GB" sz="2000" dirty="0"/>
              <a:t>Then we need to choose the best representation for our work and convert the data e.g. with:</a:t>
            </a:r>
          </a:p>
          <a:p>
            <a:pPr marL="285750" indent="-285750"/>
            <a:r>
              <a:rPr lang="en-GB" sz="2000" b="1" dirty="0" err="1">
                <a:solidFill>
                  <a:schemeClr val="tx2"/>
                </a:solidFill>
              </a:rPr>
              <a:t>to_fieldlist</a:t>
            </a:r>
            <a:r>
              <a:rPr lang="en-GB" sz="2000" b="1" dirty="0">
                <a:solidFill>
                  <a:schemeClr val="tx2"/>
                </a:solidFill>
              </a:rPr>
              <a:t>()</a:t>
            </a:r>
          </a:p>
          <a:p>
            <a:pPr marL="285750" indent="-285750"/>
            <a:r>
              <a:rPr lang="en-GB" sz="2000" b="1" dirty="0" err="1">
                <a:solidFill>
                  <a:schemeClr val="tx2"/>
                </a:solidFill>
              </a:rPr>
              <a:t>to_xarray</a:t>
            </a:r>
            <a:r>
              <a:rPr lang="en-GB" sz="2000" b="1" dirty="0">
                <a:solidFill>
                  <a:schemeClr val="tx2"/>
                </a:solidFill>
              </a:rPr>
              <a:t>()</a:t>
            </a:r>
          </a:p>
          <a:p>
            <a:pPr marL="285750" indent="-285750"/>
            <a:r>
              <a:rPr lang="en-GB" sz="2000" b="1" dirty="0" err="1">
                <a:solidFill>
                  <a:schemeClr val="tx2"/>
                </a:solidFill>
              </a:rPr>
              <a:t>to_pandas</a:t>
            </a:r>
            <a:r>
              <a:rPr lang="en-GB" sz="2000" b="1" dirty="0">
                <a:solidFill>
                  <a:schemeClr val="tx2"/>
                </a:solidFill>
              </a:rPr>
              <a:t>()</a:t>
            </a:r>
          </a:p>
          <a:p>
            <a:pPr indent="0">
              <a:buNone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56FC43-F87D-FA83-CE27-77378F8D1F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D9F5B-14CE-B958-10AC-229E293474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D1BF84D-D53D-AF15-0898-C82C05DD9F21}"/>
              </a:ext>
            </a:extLst>
          </p:cNvPr>
          <p:cNvSpPr txBox="1">
            <a:spLocks/>
          </p:cNvSpPr>
          <p:nvPr/>
        </p:nvSpPr>
        <p:spPr>
          <a:xfrm>
            <a:off x="1212173" y="418247"/>
            <a:ext cx="7869600" cy="369332"/>
          </a:xfrm>
          <a:prstGeom prst="rect">
            <a:avLst/>
          </a:prstGeom>
        </p:spPr>
        <p:txBody>
          <a:bodyPr lIns="0" tIns="0" rIns="0" bIns="0" anchor="t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cs typeface="Arial"/>
              </a:rPr>
              <a:t>Conversions</a:t>
            </a:r>
            <a:endParaRPr lang="en-US" dirty="0">
              <a:cs typeface="Arial"/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167566F-6305-1362-AADF-EB7AD6C85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887" y="415723"/>
            <a:ext cx="6503402" cy="602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24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7E064-2BE8-0D07-3113-C0F659E19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9239E-CFC1-6682-CD3D-80DD7F32FB8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86107" y="1170246"/>
            <a:ext cx="7119925" cy="4986000"/>
          </a:xfrm>
        </p:spPr>
        <p:txBody>
          <a:bodyPr/>
          <a:lstStyle/>
          <a:p>
            <a:r>
              <a:rPr lang="en-GB" sz="2000" b="1" dirty="0" err="1">
                <a:solidFill>
                  <a:schemeClr val="tx2"/>
                </a:solidFill>
              </a:rPr>
              <a:t>to_target</a:t>
            </a:r>
            <a:r>
              <a:rPr lang="en-GB" sz="2000" b="1" dirty="0">
                <a:solidFill>
                  <a:schemeClr val="tx2"/>
                </a:solidFill>
              </a:rPr>
              <a:t>() </a:t>
            </a:r>
            <a:r>
              <a:rPr lang="en-GB" sz="2000" dirty="0"/>
              <a:t>can write the data into target with a suitable encoder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562054-3C82-D7C0-2A56-917D8C7972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3B0B0F-E794-1244-9699-107C60B9C23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B4A63-077A-637B-ED79-21B71184B6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algn="ctr"/>
            <a:r>
              <a:rPr lang="en-US"/>
              <a:t>European Centre for Medium-Range Weather Forecasts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37E993B-84DF-2AD2-256A-B32AAEDC84F1}"/>
              </a:ext>
            </a:extLst>
          </p:cNvPr>
          <p:cNvSpPr txBox="1">
            <a:spLocks/>
          </p:cNvSpPr>
          <p:nvPr/>
        </p:nvSpPr>
        <p:spPr>
          <a:xfrm>
            <a:off x="1212173" y="418247"/>
            <a:ext cx="7869600" cy="369332"/>
          </a:xfrm>
          <a:prstGeom prst="rect">
            <a:avLst/>
          </a:prstGeom>
        </p:spPr>
        <p:txBody>
          <a:bodyPr lIns="0" tIns="0" rIns="0" bIns="0" anchor="t"/>
          <a:lstStyle>
            <a:lvl1pPr algn="l" defTabSz="457200" rtl="0" eaLnBrk="1" latinLnBrk="0" hangingPunct="1">
              <a:lnSpc>
                <a:spcPts val="2800"/>
              </a:lnSpc>
              <a:spcBef>
                <a:spcPct val="0"/>
              </a:spcBef>
              <a:buNone/>
              <a:defRPr sz="2400" kern="1200">
                <a:solidFill>
                  <a:srgbClr val="064E83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cs typeface="Arial"/>
              </a:rPr>
              <a:t>Targets and encoders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AF479B-DDFA-CE15-C1B2-AE5D403C40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079"/>
          <a:stretch>
            <a:fillRect/>
          </a:stretch>
        </p:blipFill>
        <p:spPr>
          <a:xfrm>
            <a:off x="986107" y="1985343"/>
            <a:ext cx="9303427" cy="303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199508"/>
      </p:ext>
    </p:extLst>
  </p:cSld>
  <p:clrMapOvr>
    <a:masterClrMapping/>
  </p:clrMapOvr>
</p:sld>
</file>

<file path=ppt/theme/theme1.xml><?xml version="1.0" encoding="utf-8"?>
<a:theme xmlns:a="http://schemas.openxmlformats.org/drawingml/2006/main" name="ECMWF Light 16:9 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CMWF_16.9_light_blue.potx" id="{6E553A05-1FF4-41A6-8DCD-4A16C4C52284}" vid="{CB9C2DB0-F904-43F7-8D0F-6F373F3FC06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E5B23F872F249BA78B9EED1161059" ma:contentTypeVersion="2" ma:contentTypeDescription="Create a new document." ma:contentTypeScope="" ma:versionID="1562de66bdcae0938cbb0da2aa9de3a8">
  <xsd:schema xmlns:xsd="http://www.w3.org/2001/XMLSchema" xmlns:xs="http://www.w3.org/2001/XMLSchema" xmlns:p="http://schemas.microsoft.com/office/2006/metadata/properties" xmlns:ns2="34da5c7c-42ce-4f97-8e89-5ab6a0675279" targetNamespace="http://schemas.microsoft.com/office/2006/metadata/properties" ma:root="true" ma:fieldsID="e2ee1d9abc429cf7aea48e7d28e07128" ns2:_="">
    <xsd:import namespace="34da5c7c-42ce-4f97-8e89-5ab6a06752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da5c7c-42ce-4f97-8e89-5ab6a06752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940C50-C4CE-40EC-9E91-05D71EB15BD4}">
  <ds:schemaRefs>
    <ds:schemaRef ds:uri="http://purl.org/dc/terms/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34da5c7c-42ce-4f97-8e89-5ab6a0675279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56E9600-85F3-4CCC-A1C1-254358A26332}">
  <ds:schemaRefs>
    <ds:schemaRef ds:uri="34da5c7c-42ce-4f97-8e89-5ab6a067527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C7391A-24E9-458E-ACEF-7669EE83A25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21b711c6-aab7-4d36-9ffb-ac0357bc20ba}" enabled="0" method="" siteId="{21b711c6-aab7-4d36-9ffb-ac0357bc20b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{00517985-7752-BD4B-A560-72B218229941}tf16401369</Template>
  <TotalTime>34</TotalTime>
  <Words>186</Words>
  <Application>Microsoft Macintosh PowerPoint</Application>
  <PresentationFormat>Custom</PresentationFormat>
  <Paragraphs>34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ECMWF Light 16:9 blue</vt:lpstr>
      <vt:lpstr>PowerPoint Presentation</vt:lpstr>
      <vt:lpstr>earthkit-data</vt:lpstr>
      <vt:lpstr>Getting the data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Smart</dc:creator>
  <cp:lastModifiedBy>Iain Russell</cp:lastModifiedBy>
  <cp:revision>105</cp:revision>
  <cp:lastPrinted>2014-11-19T12:15:44Z</cp:lastPrinted>
  <dcterms:created xsi:type="dcterms:W3CDTF">2023-03-13T17:31:53Z</dcterms:created>
  <dcterms:modified xsi:type="dcterms:W3CDTF">2026-05-05T07:23:56Z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0x01010079BE5B23F872F249BA78B9EED1161059</vt:lpwstr>
  </property>
  <property fmtid="{D5CDD505-2E9C-101B-9397-08002B2CF9AE}" pid="3" name="Order">
    <vt:r8>1400</vt:r8>
  </property>
</Properties>
</file>